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</p:sldMasterIdLst>
  <p:notesMasterIdLst>
    <p:notesMasterId r:id="rId98"/>
  </p:notesMasterIdLst>
  <p:sldIdLst>
    <p:sldId id="330" r:id="rId4"/>
    <p:sldId id="481" r:id="rId5"/>
    <p:sldId id="482" r:id="rId6"/>
    <p:sldId id="484" r:id="rId7"/>
    <p:sldId id="485" r:id="rId8"/>
    <p:sldId id="486" r:id="rId9"/>
    <p:sldId id="487" r:id="rId10"/>
    <p:sldId id="488" r:id="rId11"/>
    <p:sldId id="489" r:id="rId12"/>
    <p:sldId id="491" r:id="rId13"/>
    <p:sldId id="335" r:id="rId14"/>
    <p:sldId id="342" r:id="rId15"/>
    <p:sldId id="343" r:id="rId16"/>
    <p:sldId id="344" r:id="rId17"/>
    <p:sldId id="403" r:id="rId18"/>
    <p:sldId id="361" r:id="rId19"/>
    <p:sldId id="371" r:id="rId20"/>
    <p:sldId id="40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445" r:id="rId46"/>
    <p:sldId id="338" r:id="rId47"/>
    <p:sldId id="339" r:id="rId48"/>
    <p:sldId id="340" r:id="rId49"/>
    <p:sldId id="341" r:id="rId50"/>
    <p:sldId id="492" r:id="rId51"/>
    <p:sldId id="493" r:id="rId52"/>
    <p:sldId id="440" r:id="rId53"/>
    <p:sldId id="447" r:id="rId54"/>
    <p:sldId id="448" r:id="rId55"/>
    <p:sldId id="449" r:id="rId56"/>
    <p:sldId id="347" r:id="rId57"/>
    <p:sldId id="450" r:id="rId58"/>
    <p:sldId id="453" r:id="rId59"/>
    <p:sldId id="454" r:id="rId60"/>
    <p:sldId id="455" r:id="rId61"/>
    <p:sldId id="352" r:id="rId62"/>
    <p:sldId id="457" r:id="rId63"/>
    <p:sldId id="458" r:id="rId64"/>
    <p:sldId id="460" r:id="rId65"/>
    <p:sldId id="511" r:id="rId66"/>
    <p:sldId id="356" r:id="rId67"/>
    <p:sldId id="357" r:id="rId68"/>
    <p:sldId id="358" r:id="rId69"/>
    <p:sldId id="359" r:id="rId70"/>
    <p:sldId id="360" r:id="rId71"/>
    <p:sldId id="470" r:id="rId72"/>
    <p:sldId id="362" r:id="rId73"/>
    <p:sldId id="363" r:id="rId74"/>
    <p:sldId id="364" r:id="rId75"/>
    <p:sldId id="365" r:id="rId76"/>
    <p:sldId id="366" r:id="rId77"/>
    <p:sldId id="367" r:id="rId78"/>
    <p:sldId id="369" r:id="rId79"/>
    <p:sldId id="370" r:id="rId80"/>
    <p:sldId id="494" r:id="rId81"/>
    <p:sldId id="372" r:id="rId82"/>
    <p:sldId id="495" r:id="rId83"/>
    <p:sldId id="496" r:id="rId84"/>
    <p:sldId id="497" r:id="rId85"/>
    <p:sldId id="498" r:id="rId86"/>
    <p:sldId id="499" r:id="rId87"/>
    <p:sldId id="500" r:id="rId88"/>
    <p:sldId id="501" r:id="rId89"/>
    <p:sldId id="502" r:id="rId90"/>
    <p:sldId id="503" r:id="rId91"/>
    <p:sldId id="504" r:id="rId92"/>
    <p:sldId id="505" r:id="rId93"/>
    <p:sldId id="506" r:id="rId94"/>
    <p:sldId id="507" r:id="rId95"/>
    <p:sldId id="490" r:id="rId96"/>
    <p:sldId id="483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598809-7BAF-6C4A-9782-0C09DAA60FB0}" v="117" dt="2020-02-08T19:51:24.6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1"/>
    <p:restoredTop sz="94926"/>
  </p:normalViewPr>
  <p:slideViewPr>
    <p:cSldViewPr snapToGrid="0" snapToObjects="1">
      <p:cViewPr varScale="1">
        <p:scale>
          <a:sx n="134" d="100"/>
          <a:sy n="134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microsoft.com/office/2015/10/relationships/revisionInfo" Target="revisionInfo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ald Ferguson" userId="d4e141de-59d3-4362-b58c-ed2804aa0504" providerId="ADAL" clId="{3B598809-7BAF-6C4A-9782-0C09DAA60FB0}"/>
    <pc:docChg chg="undo custSel addSld delSld modSld">
      <pc:chgData name="Donald Ferguson" userId="d4e141de-59d3-4362-b58c-ed2804aa0504" providerId="ADAL" clId="{3B598809-7BAF-6C4A-9782-0C09DAA60FB0}" dt="2020-02-08T19:51:59.597" v="1655" actId="20577"/>
      <pc:docMkLst>
        <pc:docMk/>
      </pc:docMkLst>
      <pc:sldChg chg="add del">
        <pc:chgData name="Donald Ferguson" userId="d4e141de-59d3-4362-b58c-ed2804aa0504" providerId="ADAL" clId="{3B598809-7BAF-6C4A-9782-0C09DAA60FB0}" dt="2020-02-05T11:43:53.548" v="791"/>
        <pc:sldMkLst>
          <pc:docMk/>
          <pc:sldMk cId="1603647012" sldId="335"/>
        </pc:sldMkLst>
      </pc:sldChg>
      <pc:sldChg chg="add">
        <pc:chgData name="Donald Ferguson" userId="d4e141de-59d3-4362-b58c-ed2804aa0504" providerId="ADAL" clId="{3B598809-7BAF-6C4A-9782-0C09DAA60FB0}" dt="2020-02-05T11:43:53.603" v="792"/>
        <pc:sldMkLst>
          <pc:docMk/>
          <pc:sldMk cId="2976591064" sldId="33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40213958" sldId="336"/>
        </pc:sldMkLst>
      </pc:sldChg>
      <pc:sldChg chg="add del">
        <pc:chgData name="Donald Ferguson" userId="d4e141de-59d3-4362-b58c-ed2804aa0504" providerId="ADAL" clId="{3B598809-7BAF-6C4A-9782-0C09DAA60FB0}" dt="2020-02-05T11:45:14.517" v="796" actId="2696"/>
        <pc:sldMkLst>
          <pc:docMk/>
          <pc:sldMk cId="2288197009" sldId="336"/>
        </pc:sldMkLst>
      </pc:sldChg>
      <pc:sldChg chg="add del">
        <pc:chgData name="Donald Ferguson" userId="d4e141de-59d3-4362-b58c-ed2804aa0504" providerId="ADAL" clId="{3B598809-7BAF-6C4A-9782-0C09DAA60FB0}" dt="2020-02-05T11:45:15.340" v="797" actId="2696"/>
        <pc:sldMkLst>
          <pc:docMk/>
          <pc:sldMk cId="545322937" sldId="33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33557373" sldId="33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1322376" sldId="33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67931177" sldId="33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23017698" sldId="338"/>
        </pc:sldMkLst>
      </pc:sldChg>
      <pc:sldChg chg="add del">
        <pc:chgData name="Donald Ferguson" userId="d4e141de-59d3-4362-b58c-ed2804aa0504" providerId="ADAL" clId="{3B598809-7BAF-6C4A-9782-0C09DAA60FB0}" dt="2020-02-05T11:45:15.905" v="798" actId="2696"/>
        <pc:sldMkLst>
          <pc:docMk/>
          <pc:sldMk cId="3735035422" sldId="33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31386427" sldId="33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11287713" sldId="339"/>
        </pc:sldMkLst>
      </pc:sldChg>
      <pc:sldChg chg="add del">
        <pc:chgData name="Donald Ferguson" userId="d4e141de-59d3-4362-b58c-ed2804aa0504" providerId="ADAL" clId="{3B598809-7BAF-6C4A-9782-0C09DAA60FB0}" dt="2020-02-05T11:45:16.749" v="799" actId="2696"/>
        <pc:sldMkLst>
          <pc:docMk/>
          <pc:sldMk cId="1858184406" sldId="33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16718093" sldId="339"/>
        </pc:sldMkLst>
      </pc:sldChg>
      <pc:sldChg chg="add del">
        <pc:chgData name="Donald Ferguson" userId="d4e141de-59d3-4362-b58c-ed2804aa0504" providerId="ADAL" clId="{3B598809-7BAF-6C4A-9782-0C09DAA60FB0}" dt="2020-02-05T11:45:18.404" v="800" actId="2696"/>
        <pc:sldMkLst>
          <pc:docMk/>
          <pc:sldMk cId="330104613" sldId="34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161721417" sldId="34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907600965" sldId="34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767689172" sldId="340"/>
        </pc:sldMkLst>
      </pc:sldChg>
      <pc:sldChg chg="add del">
        <pc:chgData name="Donald Ferguson" userId="d4e141de-59d3-4362-b58c-ed2804aa0504" providerId="ADAL" clId="{3B598809-7BAF-6C4A-9782-0C09DAA60FB0}" dt="2020-02-05T11:45:19.551" v="801" actId="2696"/>
        <pc:sldMkLst>
          <pc:docMk/>
          <pc:sldMk cId="848790118" sldId="34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621235101" sldId="34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75187236" sldId="34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279610513" sldId="341"/>
        </pc:sldMkLst>
      </pc:sldChg>
      <pc:sldChg chg="addSp modSp add">
        <pc:chgData name="Donald Ferguson" userId="d4e141de-59d3-4362-b58c-ed2804aa0504" providerId="ADAL" clId="{3B598809-7BAF-6C4A-9782-0C09DAA60FB0}" dt="2020-02-05T11:46:56.413" v="914" actId="207"/>
        <pc:sldMkLst>
          <pc:docMk/>
          <pc:sldMk cId="2713229507" sldId="342"/>
        </pc:sldMkLst>
        <pc:spChg chg="add mod">
          <ac:chgData name="Donald Ferguson" userId="d4e141de-59d3-4362-b58c-ed2804aa0504" providerId="ADAL" clId="{3B598809-7BAF-6C4A-9782-0C09DAA60FB0}" dt="2020-02-05T11:46:56.413" v="914" actId="207"/>
          <ac:spMkLst>
            <pc:docMk/>
            <pc:sldMk cId="2713229507" sldId="342"/>
            <ac:spMk id="2" creationId="{46A3E474-7676-E34B-B9BF-A64FA803BAB8}"/>
          </ac:spMkLst>
        </pc:spChg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231261533" sldId="342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456792998" sldId="34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94982226" sldId="34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23839634" sldId="34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238874341" sldId="344"/>
        </pc:sldMkLst>
      </pc:sldChg>
      <pc:sldChg chg="add del">
        <pc:chgData name="Donald Ferguson" userId="d4e141de-59d3-4362-b58c-ed2804aa0504" providerId="ADAL" clId="{3B598809-7BAF-6C4A-9782-0C09DAA60FB0}" dt="2020-02-05T11:47:09.149" v="915" actId="2696"/>
        <pc:sldMkLst>
          <pc:docMk/>
          <pc:sldMk cId="118336031" sldId="34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25861092" sldId="34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546500054" sldId="346"/>
        </pc:sldMkLst>
      </pc:sldChg>
      <pc:sldChg chg="add del">
        <pc:chgData name="Donald Ferguson" userId="d4e141de-59d3-4362-b58c-ed2804aa0504" providerId="ADAL" clId="{3B598809-7BAF-6C4A-9782-0C09DAA60FB0}" dt="2020-02-05T11:47:10.030" v="916" actId="2696"/>
        <pc:sldMkLst>
          <pc:docMk/>
          <pc:sldMk cId="4157044783" sldId="346"/>
        </pc:sldMkLst>
      </pc:sldChg>
      <pc:sldChg chg="add del">
        <pc:chgData name="Donald Ferguson" userId="d4e141de-59d3-4362-b58c-ed2804aa0504" providerId="ADAL" clId="{3B598809-7BAF-6C4A-9782-0C09DAA60FB0}" dt="2020-02-05T11:47:10.638" v="917" actId="2696"/>
        <pc:sldMkLst>
          <pc:docMk/>
          <pc:sldMk cId="555879109" sldId="3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70587847" sldId="34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82712099" sldId="34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338193402" sldId="347"/>
        </pc:sldMkLst>
      </pc:sldChg>
      <pc:sldChg chg="add del">
        <pc:chgData name="Donald Ferguson" userId="d4e141de-59d3-4362-b58c-ed2804aa0504" providerId="ADAL" clId="{3B598809-7BAF-6C4A-9782-0C09DAA60FB0}" dt="2020-02-05T11:47:11.338" v="918" actId="2696"/>
        <pc:sldMkLst>
          <pc:docMk/>
          <pc:sldMk cId="356268581" sldId="34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39832250" sldId="348"/>
        </pc:sldMkLst>
      </pc:sldChg>
      <pc:sldChg chg="add del">
        <pc:chgData name="Donald Ferguson" userId="d4e141de-59d3-4362-b58c-ed2804aa0504" providerId="ADAL" clId="{3B598809-7BAF-6C4A-9782-0C09DAA60FB0}" dt="2020-02-05T11:47:11.848" v="919" actId="2696"/>
        <pc:sldMkLst>
          <pc:docMk/>
          <pc:sldMk cId="536055991" sldId="34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650116151" sldId="34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55255033" sldId="350"/>
        </pc:sldMkLst>
      </pc:sldChg>
      <pc:sldChg chg="add del">
        <pc:chgData name="Donald Ferguson" userId="d4e141de-59d3-4362-b58c-ed2804aa0504" providerId="ADAL" clId="{3B598809-7BAF-6C4A-9782-0C09DAA60FB0}" dt="2020-02-05T11:47:12.372" v="920" actId="2696"/>
        <pc:sldMkLst>
          <pc:docMk/>
          <pc:sldMk cId="2577718154" sldId="350"/>
        </pc:sldMkLst>
      </pc:sldChg>
      <pc:sldChg chg="add del">
        <pc:chgData name="Donald Ferguson" userId="d4e141de-59d3-4362-b58c-ed2804aa0504" providerId="ADAL" clId="{3B598809-7BAF-6C4A-9782-0C09DAA60FB0}" dt="2020-02-05T11:47:13.431" v="921" actId="2696"/>
        <pc:sldMkLst>
          <pc:docMk/>
          <pc:sldMk cId="1660580387" sldId="35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18675485" sldId="351"/>
        </pc:sldMkLst>
      </pc:sldChg>
      <pc:sldChg chg="add del">
        <pc:chgData name="Donald Ferguson" userId="d4e141de-59d3-4362-b58c-ed2804aa0504" providerId="ADAL" clId="{3B598809-7BAF-6C4A-9782-0C09DAA60FB0}" dt="2020-02-05T11:47:14.209" v="922" actId="2696"/>
        <pc:sldMkLst>
          <pc:docMk/>
          <pc:sldMk cId="2010921379" sldId="35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452256277" sldId="35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926243860" sldId="35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189501910" sldId="35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932945023" sldId="353"/>
        </pc:sldMkLst>
      </pc:sldChg>
      <pc:sldChg chg="add del">
        <pc:chgData name="Donald Ferguson" userId="d4e141de-59d3-4362-b58c-ed2804aa0504" providerId="ADAL" clId="{3B598809-7BAF-6C4A-9782-0C09DAA60FB0}" dt="2020-02-05T11:47:15.263" v="923" actId="2696"/>
        <pc:sldMkLst>
          <pc:docMk/>
          <pc:sldMk cId="3182530719" sldId="35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628578028" sldId="354"/>
        </pc:sldMkLst>
      </pc:sldChg>
      <pc:sldChg chg="add del">
        <pc:chgData name="Donald Ferguson" userId="d4e141de-59d3-4362-b58c-ed2804aa0504" providerId="ADAL" clId="{3B598809-7BAF-6C4A-9782-0C09DAA60FB0}" dt="2020-02-05T11:47:16.622" v="924" actId="2696"/>
        <pc:sldMkLst>
          <pc:docMk/>
          <pc:sldMk cId="2535148360" sldId="35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6663964" sldId="356"/>
        </pc:sldMkLst>
      </pc:sldChg>
      <pc:sldChg chg="add del">
        <pc:chgData name="Donald Ferguson" userId="d4e141de-59d3-4362-b58c-ed2804aa0504" providerId="ADAL" clId="{3B598809-7BAF-6C4A-9782-0C09DAA60FB0}" dt="2020-02-05T11:47:18.367" v="926" actId="2696"/>
        <pc:sldMkLst>
          <pc:docMk/>
          <pc:sldMk cId="1054568456" sldId="35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102590090" sldId="35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48455057" sldId="35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95486433" sldId="3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70316712" sldId="35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826092253" sldId="357"/>
        </pc:sldMkLst>
      </pc:sldChg>
      <pc:sldChg chg="add del">
        <pc:chgData name="Donald Ferguson" userId="d4e141de-59d3-4362-b58c-ed2804aa0504" providerId="ADAL" clId="{3B598809-7BAF-6C4A-9782-0C09DAA60FB0}" dt="2020-02-05T11:47:19.063" v="927" actId="2696"/>
        <pc:sldMkLst>
          <pc:docMk/>
          <pc:sldMk cId="3194894314" sldId="35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608487362" sldId="35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559850410" sldId="358"/>
        </pc:sldMkLst>
      </pc:sldChg>
      <pc:sldChg chg="add del">
        <pc:chgData name="Donald Ferguson" userId="d4e141de-59d3-4362-b58c-ed2804aa0504" providerId="ADAL" clId="{3B598809-7BAF-6C4A-9782-0C09DAA60FB0}" dt="2020-02-05T11:47:20.495" v="928" actId="2696"/>
        <pc:sldMkLst>
          <pc:docMk/>
          <pc:sldMk cId="1957963196" sldId="3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097980709" sldId="3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26007042" sldId="359"/>
        </pc:sldMkLst>
      </pc:sldChg>
      <pc:sldChg chg="add del">
        <pc:chgData name="Donald Ferguson" userId="d4e141de-59d3-4362-b58c-ed2804aa0504" providerId="ADAL" clId="{3B598809-7BAF-6C4A-9782-0C09DAA60FB0}" dt="2020-02-05T11:47:21.284" v="929" actId="2696"/>
        <pc:sldMkLst>
          <pc:docMk/>
          <pc:sldMk cId="1047418287" sldId="35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951121048" sldId="35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132137210" sldId="35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14568978" sldId="36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33524223" sldId="360"/>
        </pc:sldMkLst>
      </pc:sldChg>
      <pc:sldChg chg="addSp modSp add">
        <pc:chgData name="Donald Ferguson" userId="d4e141de-59d3-4362-b58c-ed2804aa0504" providerId="ADAL" clId="{3B598809-7BAF-6C4A-9782-0C09DAA60FB0}" dt="2020-02-05T11:49:05.122" v="1076" actId="20577"/>
        <pc:sldMkLst>
          <pc:docMk/>
          <pc:sldMk cId="1751657527" sldId="361"/>
        </pc:sldMkLst>
        <pc:spChg chg="add mod">
          <ac:chgData name="Donald Ferguson" userId="d4e141de-59d3-4362-b58c-ed2804aa0504" providerId="ADAL" clId="{3B598809-7BAF-6C4A-9782-0C09DAA60FB0}" dt="2020-02-05T11:49:05.122" v="1076" actId="20577"/>
          <ac:spMkLst>
            <pc:docMk/>
            <pc:sldMk cId="1751657527" sldId="361"/>
            <ac:spMk id="4" creationId="{93AB5CD3-EEF3-824C-A717-4A8723B936E0}"/>
          </ac:spMkLst>
        </pc:spChg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187521662" sldId="36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1641791" sldId="36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582066255" sldId="362"/>
        </pc:sldMkLst>
      </pc:sldChg>
      <pc:sldChg chg="add del">
        <pc:chgData name="Donald Ferguson" userId="d4e141de-59d3-4362-b58c-ed2804aa0504" providerId="ADAL" clId="{3B598809-7BAF-6C4A-9782-0C09DAA60FB0}" dt="2020-02-05T11:49:12.641" v="1077" actId="2696"/>
        <pc:sldMkLst>
          <pc:docMk/>
          <pc:sldMk cId="783023211" sldId="3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210447088" sldId="3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5401101" sldId="36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907385226" sldId="36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060824398" sldId="363"/>
        </pc:sldMkLst>
      </pc:sldChg>
      <pc:sldChg chg="add del">
        <pc:chgData name="Donald Ferguson" userId="d4e141de-59d3-4362-b58c-ed2804aa0504" providerId="ADAL" clId="{3B598809-7BAF-6C4A-9782-0C09DAA60FB0}" dt="2020-02-05T11:49:13.426" v="1078" actId="2696"/>
        <pc:sldMkLst>
          <pc:docMk/>
          <pc:sldMk cId="2452353168" sldId="363"/>
        </pc:sldMkLst>
      </pc:sldChg>
      <pc:sldChg chg="add del">
        <pc:chgData name="Donald Ferguson" userId="d4e141de-59d3-4362-b58c-ed2804aa0504" providerId="ADAL" clId="{3B598809-7BAF-6C4A-9782-0C09DAA60FB0}" dt="2020-02-05T11:49:14.543" v="1079" actId="2696"/>
        <pc:sldMkLst>
          <pc:docMk/>
          <pc:sldMk cId="224087457" sldId="36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660966569" sldId="36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53775915" sldId="36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44035339" sldId="36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057140001" sldId="365"/>
        </pc:sldMkLst>
      </pc:sldChg>
      <pc:sldChg chg="add del">
        <pc:chgData name="Donald Ferguson" userId="d4e141de-59d3-4362-b58c-ed2804aa0504" providerId="ADAL" clId="{3B598809-7BAF-6C4A-9782-0C09DAA60FB0}" dt="2020-02-05T11:49:15.323" v="1080" actId="2696"/>
        <pc:sldMkLst>
          <pc:docMk/>
          <pc:sldMk cId="2069286525" sldId="36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180000078" sldId="36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484369471" sldId="36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6814152" sldId="36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99384356" sldId="36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43406831" sldId="366"/>
        </pc:sldMkLst>
      </pc:sldChg>
      <pc:sldChg chg="add del">
        <pc:chgData name="Donald Ferguson" userId="d4e141de-59d3-4362-b58c-ed2804aa0504" providerId="ADAL" clId="{3B598809-7BAF-6C4A-9782-0C09DAA60FB0}" dt="2020-02-05T11:49:16.108" v="1081" actId="2696"/>
        <pc:sldMkLst>
          <pc:docMk/>
          <pc:sldMk cId="3948136059" sldId="36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21630340" sldId="36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132950315" sldId="36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286722032" sldId="367"/>
        </pc:sldMkLst>
      </pc:sldChg>
      <pc:sldChg chg="add del">
        <pc:chgData name="Donald Ferguson" userId="d4e141de-59d3-4362-b58c-ed2804aa0504" providerId="ADAL" clId="{3B598809-7BAF-6C4A-9782-0C09DAA60FB0}" dt="2020-02-05T11:49:16.807" v="1082" actId="2696"/>
        <pc:sldMkLst>
          <pc:docMk/>
          <pc:sldMk cId="4074451590" sldId="36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872978313" sldId="369"/>
        </pc:sldMkLst>
      </pc:sldChg>
      <pc:sldChg chg="add del">
        <pc:chgData name="Donald Ferguson" userId="d4e141de-59d3-4362-b58c-ed2804aa0504" providerId="ADAL" clId="{3B598809-7BAF-6C4A-9782-0C09DAA60FB0}" dt="2020-02-05T12:00:30.440" v="1475" actId="2696"/>
        <pc:sldMkLst>
          <pc:docMk/>
          <pc:sldMk cId="2564176811" sldId="36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910422797" sldId="370"/>
        </pc:sldMkLst>
      </pc:sldChg>
      <pc:sldChg chg="add del">
        <pc:chgData name="Donald Ferguson" userId="d4e141de-59d3-4362-b58c-ed2804aa0504" providerId="ADAL" clId="{3B598809-7BAF-6C4A-9782-0C09DAA60FB0}" dt="2020-02-05T11:49:20.194" v="1084" actId="2696"/>
        <pc:sldMkLst>
          <pc:docMk/>
          <pc:sldMk cId="2246878155" sldId="37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675664151" sldId="37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00700431" sldId="37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105486259" sldId="37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527872331" sldId="37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61006287" sldId="37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479781626" sldId="37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00986482" sldId="37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971815985" sldId="37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02525586" sldId="37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38476197" sldId="37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213607045" sldId="37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771111544" sldId="375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946980996" sldId="37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83493881" sldId="37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88117439" sldId="37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38890171" sldId="37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476275207" sldId="378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975171144" sldId="378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553319067" sldId="37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40208873" sldId="37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73512840" sldId="38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299344171" sldId="38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846032488" sldId="38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27906063" sldId="38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124041942" sldId="38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992073739" sldId="38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04866837" sldId="38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484709807" sldId="38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304026650" sldId="38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360801134" sldId="38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854180755" sldId="38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891007622" sldId="385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396159694" sldId="38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02377301" sldId="38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00344954" sldId="38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63867689" sldId="387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53788087" sldId="38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20270632" sldId="38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218174585" sldId="389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016016693" sldId="389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227440893" sldId="39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324561295" sldId="39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45131190" sldId="39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580300541" sldId="39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005831565" sldId="39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299512615" sldId="392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07071889" sldId="39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02960299" sldId="39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986375211" sldId="39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756811456" sldId="39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74379775" sldId="39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280299346" sldId="39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720677550" sldId="39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467016444" sldId="39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04756017" sldId="397"/>
        </pc:sldMkLst>
      </pc:sldChg>
      <pc:sldChg chg="add del">
        <pc:chgData name="Donald Ferguson" userId="d4e141de-59d3-4362-b58c-ed2804aa0504" providerId="ADAL" clId="{3B598809-7BAF-6C4A-9782-0C09DAA60FB0}" dt="2020-02-05T11:50:55.183" v="1085" actId="2696"/>
        <pc:sldMkLst>
          <pc:docMk/>
          <pc:sldMk cId="2390853177" sldId="39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9972339" sldId="400"/>
        </pc:sldMkLst>
      </pc:sldChg>
      <pc:sldChg chg="add del">
        <pc:chgData name="Donald Ferguson" userId="d4e141de-59d3-4362-b58c-ed2804aa0504" providerId="ADAL" clId="{3B598809-7BAF-6C4A-9782-0C09DAA60FB0}" dt="2020-02-05T11:47:17.481" v="925" actId="2696"/>
        <pc:sldMkLst>
          <pc:docMk/>
          <pc:sldMk cId="4074509054" sldId="40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55371633" sldId="40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02260090" sldId="40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627779080" sldId="40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204714780" sldId="40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16334046" sldId="404"/>
        </pc:sldMkLst>
      </pc:sldChg>
      <pc:sldChg chg="add del">
        <pc:chgData name="Donald Ferguson" userId="d4e141de-59d3-4362-b58c-ed2804aa0504" providerId="ADAL" clId="{3B598809-7BAF-6C4A-9782-0C09DAA60FB0}" dt="2020-02-05T11:49:18.310" v="1083" actId="2696"/>
        <pc:sldMkLst>
          <pc:docMk/>
          <pc:sldMk cId="3667760942" sldId="404"/>
        </pc:sldMkLst>
      </pc:sldChg>
      <pc:sldChg chg="del">
        <pc:chgData name="Donald Ferguson" userId="d4e141de-59d3-4362-b58c-ed2804aa0504" providerId="ADAL" clId="{3B598809-7BAF-6C4A-9782-0C09DAA60FB0}" dt="2020-02-05T12:01:17.840" v="1487" actId="2696"/>
        <pc:sldMkLst>
          <pc:docMk/>
          <pc:sldMk cId="1504001076" sldId="43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31897502" sldId="44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464870814" sldId="440"/>
        </pc:sldMkLst>
      </pc:sldChg>
      <pc:sldChg chg="add">
        <pc:chgData name="Donald Ferguson" userId="d4e141de-59d3-4362-b58c-ed2804aa0504" providerId="ADAL" clId="{3B598809-7BAF-6C4A-9782-0C09DAA60FB0}" dt="2020-02-05T11:51:38.535" v="1089"/>
        <pc:sldMkLst>
          <pc:docMk/>
          <pc:sldMk cId="4024608719" sldId="445"/>
        </pc:sldMkLst>
      </pc:sldChg>
      <pc:sldChg chg="add del">
        <pc:chgData name="Donald Ferguson" userId="d4e141de-59d3-4362-b58c-ed2804aa0504" providerId="ADAL" clId="{3B598809-7BAF-6C4A-9782-0C09DAA60FB0}" dt="2020-02-05T11:51:41.893" v="1090" actId="2696"/>
        <pc:sldMkLst>
          <pc:docMk/>
          <pc:sldMk cId="2016723923" sldId="44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50787954" sldId="44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53554364" sldId="4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75609484" sldId="4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70747274" sldId="44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740342519" sldId="44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288696834" sldId="44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860069871" sldId="44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376373341" sldId="45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16368101" sldId="45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3898581" sldId="45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590512819" sldId="45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48479062" sldId="45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416223229" sldId="45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86472573" sldId="45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647970871" sldId="45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97735495" sldId="4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616833950" sldId="4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33473538" sldId="45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573713614" sldId="4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80049457" sldId="46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422377779" sldId="46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94327585" sldId="461"/>
        </pc:sldMkLst>
      </pc:sldChg>
      <pc:sldChg chg="add del">
        <pc:chgData name="Donald Ferguson" userId="d4e141de-59d3-4362-b58c-ed2804aa0504" providerId="ADAL" clId="{3B598809-7BAF-6C4A-9782-0C09DAA60FB0}" dt="2020-02-05T12:00:25.068" v="1473" actId="2696"/>
        <pc:sldMkLst>
          <pc:docMk/>
          <pc:sldMk cId="2363394370" sldId="46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746766458" sldId="462"/>
        </pc:sldMkLst>
      </pc:sldChg>
      <pc:sldChg chg="add del">
        <pc:chgData name="Donald Ferguson" userId="d4e141de-59d3-4362-b58c-ed2804aa0504" providerId="ADAL" clId="{3B598809-7BAF-6C4A-9782-0C09DAA60FB0}" dt="2020-02-05T12:01:02.984" v="1478" actId="2696"/>
        <pc:sldMkLst>
          <pc:docMk/>
          <pc:sldMk cId="3963202365" sldId="4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897887242" sldId="464"/>
        </pc:sldMkLst>
      </pc:sldChg>
      <pc:sldChg chg="add del">
        <pc:chgData name="Donald Ferguson" userId="d4e141de-59d3-4362-b58c-ed2804aa0504" providerId="ADAL" clId="{3B598809-7BAF-6C4A-9782-0C09DAA60FB0}" dt="2020-02-05T12:01:03.647" v="1479" actId="2696"/>
        <pc:sldMkLst>
          <pc:docMk/>
          <pc:sldMk cId="2200106242" sldId="46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0435023" sldId="465"/>
        </pc:sldMkLst>
      </pc:sldChg>
      <pc:sldChg chg="add del">
        <pc:chgData name="Donald Ferguson" userId="d4e141de-59d3-4362-b58c-ed2804aa0504" providerId="ADAL" clId="{3B598809-7BAF-6C4A-9782-0C09DAA60FB0}" dt="2020-02-05T12:01:04.460" v="1480" actId="2696"/>
        <pc:sldMkLst>
          <pc:docMk/>
          <pc:sldMk cId="1559790988" sldId="46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043564695" sldId="466"/>
        </pc:sldMkLst>
      </pc:sldChg>
      <pc:sldChg chg="add del">
        <pc:chgData name="Donald Ferguson" userId="d4e141de-59d3-4362-b58c-ed2804aa0504" providerId="ADAL" clId="{3B598809-7BAF-6C4A-9782-0C09DAA60FB0}" dt="2020-02-05T12:01:05.556" v="1481" actId="2696"/>
        <pc:sldMkLst>
          <pc:docMk/>
          <pc:sldMk cId="3628048567" sldId="46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797876996" sldId="467"/>
        </pc:sldMkLst>
      </pc:sldChg>
      <pc:sldChg chg="add del">
        <pc:chgData name="Donald Ferguson" userId="d4e141de-59d3-4362-b58c-ed2804aa0504" providerId="ADAL" clId="{3B598809-7BAF-6C4A-9782-0C09DAA60FB0}" dt="2020-02-05T12:01:06.488" v="1482" actId="2696"/>
        <pc:sldMkLst>
          <pc:docMk/>
          <pc:sldMk cId="2474717051" sldId="467"/>
        </pc:sldMkLst>
      </pc:sldChg>
      <pc:sldChg chg="del">
        <pc:chgData name="Donald Ferguson" userId="d4e141de-59d3-4362-b58c-ed2804aa0504" providerId="ADAL" clId="{3B598809-7BAF-6C4A-9782-0C09DAA60FB0}" dt="2020-02-05T12:01:19.894" v="1488" actId="2696"/>
        <pc:sldMkLst>
          <pc:docMk/>
          <pc:sldMk cId="2706204154" sldId="46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41009246" sldId="469"/>
        </pc:sldMkLst>
      </pc:sldChg>
      <pc:sldChg chg="add del">
        <pc:chgData name="Donald Ferguson" userId="d4e141de-59d3-4362-b58c-ed2804aa0504" providerId="ADAL" clId="{3B598809-7BAF-6C4A-9782-0C09DAA60FB0}" dt="2020-02-05T12:01:08.462" v="1484" actId="2696"/>
        <pc:sldMkLst>
          <pc:docMk/>
          <pc:sldMk cId="3101392429" sldId="46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04893927" sldId="47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90385828" sldId="470"/>
        </pc:sldMkLst>
      </pc:sldChg>
      <pc:sldChg chg="add del">
        <pc:chgData name="Donald Ferguson" userId="d4e141de-59d3-4362-b58c-ed2804aa0504" providerId="ADAL" clId="{3B598809-7BAF-6C4A-9782-0C09DAA60FB0}" dt="2020-02-05T11:51:44.085" v="1091" actId="2696"/>
        <pc:sldMkLst>
          <pc:docMk/>
          <pc:sldMk cId="3146861464" sldId="47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258495396" sldId="471"/>
        </pc:sldMkLst>
      </pc:sldChg>
      <pc:sldChg chg="addSp delSp modSp add">
        <pc:chgData name="Donald Ferguson" userId="d4e141de-59d3-4362-b58c-ed2804aa0504" providerId="ADAL" clId="{3B598809-7BAF-6C4A-9782-0C09DAA60FB0}" dt="2020-02-08T19:51:59.597" v="1655" actId="20577"/>
        <pc:sldMkLst>
          <pc:docMk/>
          <pc:sldMk cId="1261316734" sldId="488"/>
        </pc:sldMkLst>
        <pc:spChg chg="add mod">
          <ac:chgData name="Donald Ferguson" userId="d4e141de-59d3-4362-b58c-ed2804aa0504" providerId="ADAL" clId="{3B598809-7BAF-6C4A-9782-0C09DAA60FB0}" dt="2020-02-08T19:45:33.382" v="1505" actId="1076"/>
          <ac:spMkLst>
            <pc:docMk/>
            <pc:sldMk cId="1261316734" sldId="488"/>
            <ac:spMk id="3" creationId="{87B7AA71-0215-8340-823A-BFF8BCC4F376}"/>
          </ac:spMkLst>
        </pc:spChg>
        <pc:spChg chg="add del mod">
          <ac:chgData name="Donald Ferguson" userId="d4e141de-59d3-4362-b58c-ed2804aa0504" providerId="ADAL" clId="{3B598809-7BAF-6C4A-9782-0C09DAA60FB0}" dt="2020-02-08T19:45:46.426" v="1508" actId="478"/>
          <ac:spMkLst>
            <pc:docMk/>
            <pc:sldMk cId="1261316734" sldId="488"/>
            <ac:spMk id="11" creationId="{C52E53A3-8D39-DB4F-BB9B-E9E214E4CA8D}"/>
          </ac:spMkLst>
        </pc:spChg>
        <pc:spChg chg="mod">
          <ac:chgData name="Donald Ferguson" userId="d4e141de-59d3-4362-b58c-ed2804aa0504" providerId="ADAL" clId="{3B598809-7BAF-6C4A-9782-0C09DAA60FB0}" dt="2020-02-08T19:51:59.597" v="1655" actId="20577"/>
          <ac:spMkLst>
            <pc:docMk/>
            <pc:sldMk cId="1261316734" sldId="488"/>
            <ac:spMk id="12" creationId="{BB634D36-A485-354C-BA1F-26E0D09D1F72}"/>
          </ac:spMkLst>
        </pc:spChg>
        <pc:spChg chg="add mod">
          <ac:chgData name="Donald Ferguson" userId="d4e141de-59d3-4362-b58c-ed2804aa0504" providerId="ADAL" clId="{3B598809-7BAF-6C4A-9782-0C09DAA60FB0}" dt="2020-02-08T19:46:51.528" v="1518" actId="1076"/>
          <ac:spMkLst>
            <pc:docMk/>
            <pc:sldMk cId="1261316734" sldId="488"/>
            <ac:spMk id="13" creationId="{A263170F-9266-B747-9431-FE487B9678AA}"/>
          </ac:spMkLst>
        </pc:spChg>
        <pc:spChg chg="add del mod">
          <ac:chgData name="Donald Ferguson" userId="d4e141de-59d3-4362-b58c-ed2804aa0504" providerId="ADAL" clId="{3B598809-7BAF-6C4A-9782-0C09DAA60FB0}" dt="2020-02-08T19:46:38.265" v="1515" actId="478"/>
          <ac:spMkLst>
            <pc:docMk/>
            <pc:sldMk cId="1261316734" sldId="488"/>
            <ac:spMk id="14" creationId="{13E66063-F335-F948-9479-8C4413F3A27D}"/>
          </ac:spMkLst>
        </pc:spChg>
        <pc:spChg chg="add del">
          <ac:chgData name="Donald Ferguson" userId="d4e141de-59d3-4362-b58c-ed2804aa0504" providerId="ADAL" clId="{3B598809-7BAF-6C4A-9782-0C09DAA60FB0}" dt="2020-02-05T11:19:58.210" v="620" actId="478"/>
          <ac:spMkLst>
            <pc:docMk/>
            <pc:sldMk cId="1261316734" sldId="488"/>
            <ac:spMk id="28" creationId="{EBEA58D1-7E45-7840-8194-99F3187DF5D5}"/>
          </ac:spMkLst>
        </pc:spChg>
        <pc:spChg chg="add mod">
          <ac:chgData name="Donald Ferguson" userId="d4e141de-59d3-4362-b58c-ed2804aa0504" providerId="ADAL" clId="{3B598809-7BAF-6C4A-9782-0C09DAA60FB0}" dt="2020-02-08T19:50:52.924" v="1637" actId="208"/>
          <ac:spMkLst>
            <pc:docMk/>
            <pc:sldMk cId="1261316734" sldId="488"/>
            <ac:spMk id="37" creationId="{1DA201D4-122C-E847-8930-628A2D538170}"/>
          </ac:spMkLst>
        </pc:spChg>
        <pc:spChg chg="mod">
          <ac:chgData name="Donald Ferguson" userId="d4e141de-59d3-4362-b58c-ed2804aa0504" providerId="ADAL" clId="{3B598809-7BAF-6C4A-9782-0C09DAA60FB0}" dt="2020-02-05T11:00:39.393" v="31" actId="20577"/>
          <ac:spMkLst>
            <pc:docMk/>
            <pc:sldMk cId="1261316734" sldId="488"/>
            <ac:spMk id="33794" creationId="{2D8A47D8-DB33-E34B-A433-FC79FD290EAE}"/>
          </ac:spMkLst>
        </pc:spChg>
        <pc:picChg chg="add del mod">
          <ac:chgData name="Donald Ferguson" userId="d4e141de-59d3-4362-b58c-ed2804aa0504" providerId="ADAL" clId="{3B598809-7BAF-6C4A-9782-0C09DAA60FB0}" dt="2020-02-08T19:44:09.613" v="1494" actId="478"/>
          <ac:picMkLst>
            <pc:docMk/>
            <pc:sldMk cId="1261316734" sldId="488"/>
            <ac:picMk id="2" creationId="{47964EDE-C4F2-DA42-9A10-B98C5016194F}"/>
          </ac:picMkLst>
        </pc:picChg>
        <pc:picChg chg="add del mod">
          <ac:chgData name="Donald Ferguson" userId="d4e141de-59d3-4362-b58c-ed2804aa0504" providerId="ADAL" clId="{3B598809-7BAF-6C4A-9782-0C09DAA60FB0}" dt="2020-02-05T11:14:04.953" v="436" actId="478"/>
          <ac:picMkLst>
            <pc:docMk/>
            <pc:sldMk cId="1261316734" sldId="488"/>
            <ac:picMk id="2" creationId="{F7E8BB52-6945-0A45-B459-467A4A2B0776}"/>
          </ac:picMkLst>
        </pc:picChg>
        <pc:picChg chg="add del mod">
          <ac:chgData name="Donald Ferguson" userId="d4e141de-59d3-4362-b58c-ed2804aa0504" providerId="ADAL" clId="{3B598809-7BAF-6C4A-9782-0C09DAA60FB0}" dt="2020-02-08T19:42:00.109" v="1489" actId="478"/>
          <ac:picMkLst>
            <pc:docMk/>
            <pc:sldMk cId="1261316734" sldId="488"/>
            <ac:picMk id="4" creationId="{A231C880-BFA8-BD4B-BE46-EE352B68B836}"/>
          </ac:picMkLst>
        </pc:picChg>
        <pc:picChg chg="add del mod">
          <ac:chgData name="Donald Ferguson" userId="d4e141de-59d3-4362-b58c-ed2804aa0504" providerId="ADAL" clId="{3B598809-7BAF-6C4A-9782-0C09DAA60FB0}" dt="2020-02-08T19:45:11.639" v="1499" actId="478"/>
          <ac:picMkLst>
            <pc:docMk/>
            <pc:sldMk cId="1261316734" sldId="488"/>
            <ac:picMk id="5" creationId="{FA407741-CEA4-1445-9169-567D8C6F4B46}"/>
          </ac:picMkLst>
        </pc:picChg>
        <pc:picChg chg="del">
          <ac:chgData name="Donald Ferguson" userId="d4e141de-59d3-4362-b58c-ed2804aa0504" providerId="ADAL" clId="{3B598809-7BAF-6C4A-9782-0C09DAA60FB0}" dt="2020-02-05T11:04:48.297" v="32" actId="478"/>
          <ac:picMkLst>
            <pc:docMk/>
            <pc:sldMk cId="1261316734" sldId="488"/>
            <ac:picMk id="6" creationId="{51DC6F46-BD38-0246-A1B9-9DBBF5FEA82C}"/>
          </ac:picMkLst>
        </pc:picChg>
        <pc:picChg chg="add del mod">
          <ac:chgData name="Donald Ferguson" userId="d4e141de-59d3-4362-b58c-ed2804aa0504" providerId="ADAL" clId="{3B598809-7BAF-6C4A-9782-0C09DAA60FB0}" dt="2020-02-08T19:46:01.529" v="1510" actId="478"/>
          <ac:picMkLst>
            <pc:docMk/>
            <pc:sldMk cId="1261316734" sldId="488"/>
            <ac:picMk id="6" creationId="{F72FF20D-F4C5-944E-A73B-90F6E975189C}"/>
          </ac:picMkLst>
        </pc:picChg>
        <pc:picChg chg="add mod">
          <ac:chgData name="Donald Ferguson" userId="d4e141de-59d3-4362-b58c-ed2804aa0504" providerId="ADAL" clId="{3B598809-7BAF-6C4A-9782-0C09DAA60FB0}" dt="2020-02-08T19:46:23.939" v="1514" actId="167"/>
          <ac:picMkLst>
            <pc:docMk/>
            <pc:sldMk cId="1261316734" sldId="488"/>
            <ac:picMk id="16" creationId="{0597C71C-DBA6-DD4F-87FA-BA0F6CCBF8FD}"/>
          </ac:picMkLst>
        </pc:picChg>
        <pc:cxnChg chg="add mod">
          <ac:chgData name="Donald Ferguson" userId="d4e141de-59d3-4362-b58c-ed2804aa0504" providerId="ADAL" clId="{3B598809-7BAF-6C4A-9782-0C09DAA60FB0}" dt="2020-02-08T19:49:21.816" v="1619" actId="14100"/>
          <ac:cxnSpMkLst>
            <pc:docMk/>
            <pc:sldMk cId="1261316734" sldId="488"/>
            <ac:cxnSpMk id="8" creationId="{9CA3AF09-EDD1-2E43-8326-6B0D13A9D748}"/>
          </ac:cxnSpMkLst>
        </pc:cxnChg>
        <pc:cxnChg chg="add mod">
          <ac:chgData name="Donald Ferguson" userId="d4e141de-59d3-4362-b58c-ed2804aa0504" providerId="ADAL" clId="{3B598809-7BAF-6C4A-9782-0C09DAA60FB0}" dt="2020-02-08T19:45:43.553" v="1507" actId="14100"/>
          <ac:cxnSpMkLst>
            <pc:docMk/>
            <pc:sldMk cId="1261316734" sldId="488"/>
            <ac:cxnSpMk id="17" creationId="{5417ECFB-B75E-7B42-8AFA-3215994893CA}"/>
          </ac:cxnSpMkLst>
        </pc:cxnChg>
        <pc:cxnChg chg="add mod">
          <ac:chgData name="Donald Ferguson" userId="d4e141de-59d3-4362-b58c-ed2804aa0504" providerId="ADAL" clId="{3B598809-7BAF-6C4A-9782-0C09DAA60FB0}" dt="2020-02-08T19:49:38.252" v="1620" actId="14100"/>
          <ac:cxnSpMkLst>
            <pc:docMk/>
            <pc:sldMk cId="1261316734" sldId="488"/>
            <ac:cxnSpMk id="20" creationId="{1F75D16C-BD80-1445-86AE-52ED1973A34D}"/>
          </ac:cxnSpMkLst>
        </pc:cxnChg>
        <pc:cxnChg chg="add mod">
          <ac:chgData name="Donald Ferguson" userId="d4e141de-59d3-4362-b58c-ed2804aa0504" providerId="ADAL" clId="{3B598809-7BAF-6C4A-9782-0C09DAA60FB0}" dt="2020-02-08T19:50:05.945" v="1626" actId="208"/>
          <ac:cxnSpMkLst>
            <pc:docMk/>
            <pc:sldMk cId="1261316734" sldId="488"/>
            <ac:cxnSpMk id="23" creationId="{D6A314E6-9AB9-CE4C-9F2A-A1DEB03B8D1A}"/>
          </ac:cxnSpMkLst>
        </pc:cxnChg>
        <pc:cxnChg chg="add mod">
          <ac:chgData name="Donald Ferguson" userId="d4e141de-59d3-4362-b58c-ed2804aa0504" providerId="ADAL" clId="{3B598809-7BAF-6C4A-9782-0C09DAA60FB0}" dt="2020-02-08T19:50:38.901" v="1633" actId="14100"/>
          <ac:cxnSpMkLst>
            <pc:docMk/>
            <pc:sldMk cId="1261316734" sldId="488"/>
            <ac:cxnSpMk id="26" creationId="{9ACEDAD3-4FFB-0148-AB04-19C46B04EEE7}"/>
          </ac:cxnSpMkLst>
        </pc:cxnChg>
        <pc:cxnChg chg="add mod">
          <ac:chgData name="Donald Ferguson" userId="d4e141de-59d3-4362-b58c-ed2804aa0504" providerId="ADAL" clId="{3B598809-7BAF-6C4A-9782-0C09DAA60FB0}" dt="2020-02-08T19:51:48.674" v="1652" actId="14100"/>
          <ac:cxnSpMkLst>
            <pc:docMk/>
            <pc:sldMk cId="1261316734" sldId="488"/>
            <ac:cxnSpMk id="29" creationId="{6958B465-05D9-CF47-B84C-C65E720AAB88}"/>
          </ac:cxnSpMkLst>
        </pc:cxnChg>
        <pc:cxnChg chg="add mod">
          <ac:chgData name="Donald Ferguson" userId="d4e141de-59d3-4362-b58c-ed2804aa0504" providerId="ADAL" clId="{3B598809-7BAF-6C4A-9782-0C09DAA60FB0}" dt="2020-02-08T19:51:52.525" v="1653" actId="14100"/>
          <ac:cxnSpMkLst>
            <pc:docMk/>
            <pc:sldMk cId="1261316734" sldId="488"/>
            <ac:cxnSpMk id="32" creationId="{C6022D64-750B-6944-8908-F460BADA261A}"/>
          </ac:cxnSpMkLst>
        </pc:cxnChg>
        <pc:cxnChg chg="add del mod">
          <ac:chgData name="Donald Ferguson" userId="d4e141de-59d3-4362-b58c-ed2804aa0504" providerId="ADAL" clId="{3B598809-7BAF-6C4A-9782-0C09DAA60FB0}" dt="2020-02-08T19:50:28.456" v="1631" actId="478"/>
          <ac:cxnSpMkLst>
            <pc:docMk/>
            <pc:sldMk cId="1261316734" sldId="488"/>
            <ac:cxnSpMk id="34" creationId="{57977D66-0E02-C548-A8F6-45C5FC545BB2}"/>
          </ac:cxnSpMkLst>
        </pc:cxnChg>
        <pc:cxnChg chg="add mod">
          <ac:chgData name="Donald Ferguson" userId="d4e141de-59d3-4362-b58c-ed2804aa0504" providerId="ADAL" clId="{3B598809-7BAF-6C4A-9782-0C09DAA60FB0}" dt="2020-02-08T19:51:19.900" v="1645" actId="14100"/>
          <ac:cxnSpMkLst>
            <pc:docMk/>
            <pc:sldMk cId="1261316734" sldId="488"/>
            <ac:cxnSpMk id="38" creationId="{F1203574-1183-CB42-A639-05DDF05E6EFA}"/>
          </ac:cxnSpMkLst>
        </pc:cxnChg>
        <pc:cxnChg chg="add mod">
          <ac:chgData name="Donald Ferguson" userId="d4e141de-59d3-4362-b58c-ed2804aa0504" providerId="ADAL" clId="{3B598809-7BAF-6C4A-9782-0C09DAA60FB0}" dt="2020-02-08T19:51:34.847" v="1650" actId="208"/>
          <ac:cxnSpMkLst>
            <pc:docMk/>
            <pc:sldMk cId="1261316734" sldId="488"/>
            <ac:cxnSpMk id="40" creationId="{51170EAC-50FC-5F47-BAE3-EE79BAA746A9}"/>
          </ac:cxnSpMkLst>
        </pc:cxnChg>
      </pc:sldChg>
      <pc:sldChg chg="addSp delSp modSp add">
        <pc:chgData name="Donald Ferguson" userId="d4e141de-59d3-4362-b58c-ed2804aa0504" providerId="ADAL" clId="{3B598809-7BAF-6C4A-9782-0C09DAA60FB0}" dt="2020-02-05T11:32:45.698" v="745" actId="403"/>
        <pc:sldMkLst>
          <pc:docMk/>
          <pc:sldMk cId="2686510728" sldId="489"/>
        </pc:sldMkLst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3" creationId="{87B7AA71-0215-8340-823A-BFF8BCC4F376}"/>
          </ac:spMkLst>
        </pc:spChg>
        <pc:spChg chg="add del mod">
          <ac:chgData name="Donald Ferguson" userId="d4e141de-59d3-4362-b58c-ed2804aa0504" providerId="ADAL" clId="{3B598809-7BAF-6C4A-9782-0C09DAA60FB0}" dt="2020-02-05T11:30:33.992" v="660" actId="478"/>
          <ac:spMkLst>
            <pc:docMk/>
            <pc:sldMk cId="2686510728" sldId="489"/>
            <ac:spMk id="5" creationId="{1BE2C50B-C313-C64E-BD45-54BA67EC2CB1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1" creationId="{C52E53A3-8D39-DB4F-BB9B-E9E214E4CA8D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2" creationId="{BB634D36-A485-354C-BA1F-26E0D09D1F72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3" creationId="{A263170F-9266-B747-9431-FE487B9678AA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4" creationId="{13E66063-F335-F948-9479-8C4413F3A27D}"/>
          </ac:spMkLst>
        </pc:spChg>
        <pc:spChg chg="add mod">
          <ac:chgData name="Donald Ferguson" userId="d4e141de-59d3-4362-b58c-ed2804aa0504" providerId="ADAL" clId="{3B598809-7BAF-6C4A-9782-0C09DAA60FB0}" dt="2020-02-05T11:32:45.698" v="745" actId="403"/>
          <ac:spMkLst>
            <pc:docMk/>
            <pc:sldMk cId="2686510728" sldId="489"/>
            <ac:spMk id="16" creationId="{48DFD2EF-3746-EE42-BE91-1842C2CBFBB5}"/>
          </ac:spMkLst>
        </pc:spChg>
        <pc:spChg chg="mod">
          <ac:chgData name="Donald Ferguson" userId="d4e141de-59d3-4362-b58c-ed2804aa0504" providerId="ADAL" clId="{3B598809-7BAF-6C4A-9782-0C09DAA60FB0}" dt="2020-02-05T11:30:24.931" v="657" actId="20577"/>
          <ac:spMkLst>
            <pc:docMk/>
            <pc:sldMk cId="2686510728" sldId="489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3B598809-7BAF-6C4A-9782-0C09DAA60FB0}" dt="2020-02-05T11:30:27.154" v="658" actId="478"/>
          <ac:picMkLst>
            <pc:docMk/>
            <pc:sldMk cId="2686510728" sldId="489"/>
            <ac:picMk id="4" creationId="{A231C880-BFA8-BD4B-BE46-EE352B68B836}"/>
          </ac:picMkLst>
        </pc:picChg>
        <pc:picChg chg="add mod">
          <ac:chgData name="Donald Ferguson" userId="d4e141de-59d3-4362-b58c-ed2804aa0504" providerId="ADAL" clId="{3B598809-7BAF-6C4A-9782-0C09DAA60FB0}" dt="2020-02-05T11:32:09.686" v="671" actId="1076"/>
          <ac:picMkLst>
            <pc:docMk/>
            <pc:sldMk cId="2686510728" sldId="489"/>
            <ac:picMk id="6" creationId="{F867DAB7-9388-0D4D-A09F-343B0BA28495}"/>
          </ac:picMkLst>
        </pc:picChg>
        <pc:picChg chg="add mod">
          <ac:chgData name="Donald Ferguson" userId="d4e141de-59d3-4362-b58c-ed2804aa0504" providerId="ADAL" clId="{3B598809-7BAF-6C4A-9782-0C09DAA60FB0}" dt="2020-02-05T11:32:07.721" v="670" actId="1076"/>
          <ac:picMkLst>
            <pc:docMk/>
            <pc:sldMk cId="2686510728" sldId="489"/>
            <ac:picMk id="9" creationId="{FA231FB8-5F3C-CA40-8EEB-2C6CBD333331}"/>
          </ac:picMkLst>
        </pc:picChg>
        <pc:picChg chg="add mod">
          <ac:chgData name="Donald Ferguson" userId="d4e141de-59d3-4362-b58c-ed2804aa0504" providerId="ADAL" clId="{3B598809-7BAF-6C4A-9782-0C09DAA60FB0}" dt="2020-02-05T11:32:16.839" v="672" actId="167"/>
          <ac:picMkLst>
            <pc:docMk/>
            <pc:sldMk cId="2686510728" sldId="489"/>
            <ac:picMk id="15" creationId="{8DF8C8F7-B3D2-D54F-9153-AC50AF22359A}"/>
          </ac:picMkLst>
        </pc:pic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8" creationId="{9CA3AF09-EDD1-2E43-8326-6B0D13A9D748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17" creationId="{5417ECFB-B75E-7B42-8AFA-3215994893CA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0" creationId="{1F75D16C-BD80-1445-86AE-52ED1973A34D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3" creationId="{D6A314E6-9AB9-CE4C-9F2A-A1DEB03B8D1A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6" creationId="{9ACEDAD3-4FFB-0148-AB04-19C46B04EEE7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9" creationId="{6958B465-05D9-CF47-B84C-C65E720AAB88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32" creationId="{C6022D64-750B-6944-8908-F460BADA261A}"/>
          </ac:cxnSpMkLst>
        </pc:cxnChg>
      </pc:sldChg>
      <pc:sldChg chg="modSp add">
        <pc:chgData name="Donald Ferguson" userId="d4e141de-59d3-4362-b58c-ed2804aa0504" providerId="ADAL" clId="{3B598809-7BAF-6C4A-9782-0C09DAA60FB0}" dt="2020-02-05T11:41:18.867" v="752" actId="20577"/>
        <pc:sldMkLst>
          <pc:docMk/>
          <pc:sldMk cId="3337504566" sldId="490"/>
        </pc:sldMkLst>
        <pc:spChg chg="mod">
          <ac:chgData name="Donald Ferguson" userId="d4e141de-59d3-4362-b58c-ed2804aa0504" providerId="ADAL" clId="{3B598809-7BAF-6C4A-9782-0C09DAA60FB0}" dt="2020-02-05T11:41:18.867" v="752" actId="20577"/>
          <ac:spMkLst>
            <pc:docMk/>
            <pc:sldMk cId="3337504566" sldId="490"/>
            <ac:spMk id="25604" creationId="{6B11FA86-85D9-424A-848A-872F44A244EB}"/>
          </ac:spMkLst>
        </pc:spChg>
      </pc:sldChg>
      <pc:sldChg chg="modSp add">
        <pc:chgData name="Donald Ferguson" userId="d4e141de-59d3-4362-b58c-ed2804aa0504" providerId="ADAL" clId="{3B598809-7BAF-6C4A-9782-0C09DAA60FB0}" dt="2020-02-05T11:41:46.653" v="789" actId="20577"/>
        <pc:sldMkLst>
          <pc:docMk/>
          <pc:sldMk cId="3877037344" sldId="491"/>
        </pc:sldMkLst>
        <pc:spChg chg="mod">
          <ac:chgData name="Donald Ferguson" userId="d4e141de-59d3-4362-b58c-ed2804aa0504" providerId="ADAL" clId="{3B598809-7BAF-6C4A-9782-0C09DAA60FB0}" dt="2020-02-05T11:41:46.653" v="789" actId="20577"/>
          <ac:spMkLst>
            <pc:docMk/>
            <pc:sldMk cId="3877037344" sldId="491"/>
            <ac:spMk id="25604" creationId="{6B11FA86-85D9-424A-848A-872F44A244EB}"/>
          </ac:spMkLst>
        </pc:spChg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25830997" sldId="49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835007738" sldId="49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81177657" sldId="49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983289444" sldId="49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1108765" sldId="49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23693292" sldId="49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65562140" sldId="49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83592916" sldId="49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82203011" sldId="49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666265683" sldId="49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35238854" sldId="49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13507679" sldId="49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513995787" sldId="49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73375675" sldId="49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789988356" sldId="49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11073882" sldId="49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522627979" sldId="50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4211774330" sldId="50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99075636" sldId="50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559268037" sldId="50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5128259" sldId="50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30224058" sldId="50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654335857" sldId="50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33291075" sldId="50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884123174" sldId="50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16806532" sldId="50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225595335" sldId="50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713413637" sldId="50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00595380" sldId="50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428393404" sldId="50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53030318" sldId="50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15019163" sldId="50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52250129" sldId="508"/>
        </pc:sldMkLst>
      </pc:sldChg>
      <pc:sldChg chg="add del">
        <pc:chgData name="Donald Ferguson" userId="d4e141de-59d3-4362-b58c-ed2804aa0504" providerId="ADAL" clId="{3B598809-7BAF-6C4A-9782-0C09DAA60FB0}" dt="2020-02-05T12:01:07.661" v="1483" actId="2696"/>
        <pc:sldMkLst>
          <pc:docMk/>
          <pc:sldMk cId="456473572" sldId="50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43943735" sldId="509"/>
        </pc:sldMkLst>
      </pc:sldChg>
      <pc:sldChg chg="add del">
        <pc:chgData name="Donald Ferguson" userId="d4e141de-59d3-4362-b58c-ed2804aa0504" providerId="ADAL" clId="{3B598809-7BAF-6C4A-9782-0C09DAA60FB0}" dt="2020-02-05T12:01:09.295" v="1485" actId="2696"/>
        <pc:sldMkLst>
          <pc:docMk/>
          <pc:sldMk cId="4130168630" sldId="509"/>
        </pc:sldMkLst>
      </pc:sldChg>
      <pc:sldChg chg="add del">
        <pc:chgData name="Donald Ferguson" userId="d4e141de-59d3-4362-b58c-ed2804aa0504" providerId="ADAL" clId="{3B598809-7BAF-6C4A-9782-0C09DAA60FB0}" dt="2020-02-05T12:01:11.820" v="1486" actId="2696"/>
        <pc:sldMkLst>
          <pc:docMk/>
          <pc:sldMk cId="3665539143" sldId="51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237265675" sldId="510"/>
        </pc:sldMkLst>
      </pc:sldChg>
      <pc:sldChg chg="add del">
        <pc:chgData name="Donald Ferguson" userId="d4e141de-59d3-4362-b58c-ed2804aa0504" providerId="ADAL" clId="{3B598809-7BAF-6C4A-9782-0C09DAA60FB0}" dt="2020-02-05T11:53:45.167" v="1102"/>
        <pc:sldMkLst>
          <pc:docMk/>
          <pc:sldMk cId="335162256" sldId="511"/>
        </pc:sldMkLst>
      </pc:sldChg>
      <pc:sldChg chg="addSp delSp modSp add">
        <pc:chgData name="Donald Ferguson" userId="d4e141de-59d3-4362-b58c-ed2804aa0504" providerId="ADAL" clId="{3B598809-7BAF-6C4A-9782-0C09DAA60FB0}" dt="2020-02-05T11:59:29.655" v="1472" actId="20577"/>
        <pc:sldMkLst>
          <pc:docMk/>
          <pc:sldMk cId="3984373128" sldId="511"/>
        </pc:sldMkLst>
        <pc:spChg chg="add del mod">
          <ac:chgData name="Donald Ferguson" userId="d4e141de-59d3-4362-b58c-ed2804aa0504" providerId="ADAL" clId="{3B598809-7BAF-6C4A-9782-0C09DAA60FB0}" dt="2020-02-05T11:54:01.635" v="1131" actId="478"/>
          <ac:spMkLst>
            <pc:docMk/>
            <pc:sldMk cId="3984373128" sldId="511"/>
            <ac:spMk id="4" creationId="{DA523949-06D6-354B-8B5B-587A0B91D5DB}"/>
          </ac:spMkLst>
        </pc:spChg>
        <pc:spChg chg="del">
          <ac:chgData name="Donald Ferguson" userId="d4e141de-59d3-4362-b58c-ed2804aa0504" providerId="ADAL" clId="{3B598809-7BAF-6C4A-9782-0C09DAA60FB0}" dt="2020-02-05T11:53:50.747" v="1105" actId="478"/>
          <ac:spMkLst>
            <pc:docMk/>
            <pc:sldMk cId="3984373128" sldId="511"/>
            <ac:spMk id="8" creationId="{59B89218-269F-3F4B-8E96-80F55DC444EB}"/>
          </ac:spMkLst>
        </pc:spChg>
        <pc:spChg chg="add mod">
          <ac:chgData name="Donald Ferguson" userId="d4e141de-59d3-4362-b58c-ed2804aa0504" providerId="ADAL" clId="{3B598809-7BAF-6C4A-9782-0C09DAA60FB0}" dt="2020-02-05T11:59:29.655" v="1472" actId="20577"/>
          <ac:spMkLst>
            <pc:docMk/>
            <pc:sldMk cId="3984373128" sldId="511"/>
            <ac:spMk id="12" creationId="{AA049E70-C6D5-1446-BAB3-1EF6BC58411D}"/>
          </ac:spMkLst>
        </pc:spChg>
        <pc:spChg chg="mod">
          <ac:chgData name="Donald Ferguson" userId="d4e141de-59d3-4362-b58c-ed2804aa0504" providerId="ADAL" clId="{3B598809-7BAF-6C4A-9782-0C09DAA60FB0}" dt="2020-02-05T11:53:58.409" v="1129" actId="20577"/>
          <ac:spMkLst>
            <pc:docMk/>
            <pc:sldMk cId="3984373128" sldId="511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3B598809-7BAF-6C4A-9782-0C09DAA60FB0}" dt="2020-02-05T11:53:47.515" v="1104" actId="478"/>
          <ac:picMkLst>
            <pc:docMk/>
            <pc:sldMk cId="3984373128" sldId="511"/>
            <ac:picMk id="3" creationId="{94C63BB9-6821-A147-AC7E-C0F2A27AE8C3}"/>
          </ac:picMkLst>
        </pc:picChg>
        <pc:picChg chg="add mod">
          <ac:chgData name="Donald Ferguson" userId="d4e141de-59d3-4362-b58c-ed2804aa0504" providerId="ADAL" clId="{3B598809-7BAF-6C4A-9782-0C09DAA60FB0}" dt="2020-02-05T11:56:55.851" v="1155" actId="1076"/>
          <ac:picMkLst>
            <pc:docMk/>
            <pc:sldMk cId="3984373128" sldId="511"/>
            <ac:picMk id="5" creationId="{AE46AE13-3D8B-1F4F-9D8B-D445CC8245DF}"/>
          </ac:picMkLst>
        </pc:picChg>
      </pc:sldChg>
      <pc:sldChg chg="addSp delSp modSp add del">
        <pc:chgData name="Donald Ferguson" userId="d4e141de-59d3-4362-b58c-ed2804aa0504" providerId="ADAL" clId="{3B598809-7BAF-6C4A-9782-0C09DAA60FB0}" dt="2020-02-05T11:53:39.683" v="1100" actId="2696"/>
        <pc:sldMkLst>
          <pc:docMk/>
          <pc:sldMk cId="4052154172" sldId="511"/>
        </pc:sldMkLst>
        <pc:spChg chg="add del mod">
          <ac:chgData name="Donald Ferguson" userId="d4e141de-59d3-4362-b58c-ed2804aa0504" providerId="ADAL" clId="{3B598809-7BAF-6C4A-9782-0C09DAA60FB0}" dt="2020-02-05T11:53:24.618" v="1099" actId="478"/>
          <ac:spMkLst>
            <pc:docMk/>
            <pc:sldMk cId="4052154172" sldId="511"/>
            <ac:spMk id="2" creationId="{627A6F46-5E96-5443-9FD5-6D95C1F72173}"/>
          </ac:spMkLst>
        </pc:spChg>
        <pc:spChg chg="del">
          <ac:chgData name="Donald Ferguson" userId="d4e141de-59d3-4362-b58c-ed2804aa0504" providerId="ADAL" clId="{3B598809-7BAF-6C4A-9782-0C09DAA60FB0}" dt="2020-02-05T11:53:22.382" v="1098" actId="478"/>
          <ac:spMkLst>
            <pc:docMk/>
            <pc:sldMk cId="4052154172" sldId="511"/>
            <ac:spMk id="8" creationId="{59B89218-269F-3F4B-8E96-80F55DC444EB}"/>
          </ac:spMkLst>
        </pc:spChg>
        <pc:spChg chg="del mod">
          <ac:chgData name="Donald Ferguson" userId="d4e141de-59d3-4362-b58c-ed2804aa0504" providerId="ADAL" clId="{3B598809-7BAF-6C4A-9782-0C09DAA60FB0}" dt="2020-02-05T11:53:19.165" v="1097"/>
          <ac:spMkLst>
            <pc:docMk/>
            <pc:sldMk cId="4052154172" sldId="511"/>
            <ac:spMk id="33794" creationId="{2D8A47D8-DB33-E34B-A433-FC79FD290EAE}"/>
          </ac:spMkLst>
        </pc:spChg>
        <pc:picChg chg="del mod">
          <ac:chgData name="Donald Ferguson" userId="d4e141de-59d3-4362-b58c-ed2804aa0504" providerId="ADAL" clId="{3B598809-7BAF-6C4A-9782-0C09DAA60FB0}" dt="2020-02-05T11:53:18.452" v="1095" actId="478"/>
          <ac:picMkLst>
            <pc:docMk/>
            <pc:sldMk cId="4052154172" sldId="511"/>
            <ac:picMk id="3" creationId="{94C63BB9-6821-A147-AC7E-C0F2A27AE8C3}"/>
          </ac:picMkLst>
        </pc:picChg>
      </pc:sldChg>
      <pc:sldChg chg="add del">
        <pc:chgData name="Donald Ferguson" userId="d4e141de-59d3-4362-b58c-ed2804aa0504" providerId="ADAL" clId="{3B598809-7BAF-6C4A-9782-0C09DAA60FB0}" dt="2020-02-05T12:00:46.872" v="1477" actId="2696"/>
        <pc:sldMkLst>
          <pc:docMk/>
          <pc:sldMk cId="4248529626" sldId="5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2/8/20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6438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806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910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8656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9615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AE236B-D748-4441-B842-77E0AEB247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3571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AE236B-D748-4441-B842-77E0AEB247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649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701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2F3513-D1FE-453A-9D62-AB228D88B6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7193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B0A469-9660-4019-8347-528B1BA283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9343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574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492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EC66B5-496A-4DFA-A4FD-C9C9DB7497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4581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28A594-5C4C-4CC5-9AFF-729E174611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5271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87C772-E716-48B1-8B14-2B8B491527E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3467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73D505-32CE-4342-9FBB-4D733E4A30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5846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F72C28-435E-48F3-8A89-FA84DE6D50F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673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277F58-77E1-4C2D-AA8D-E0F71D072D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82302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10D3E1-634F-440C-A0CF-65534204DEA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7834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4FBF46-7A78-4FD0-B340-062C348F6B6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6481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123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9151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F5A96B-D536-4BD1-BFE1-FD6DBF117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6051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40216D-0A9E-4598-BBBD-B7C39318A82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44873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8C80B3-281C-47A9-A6F3-980AD41E77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704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7150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41797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23345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97438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21992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7155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5476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5623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C62BF7-9C63-497B-BAE2-5CB77526CD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33366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5F1561-909F-45CB-8FAD-BF76CD5398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932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351C3CC-85E9-4EB0-AE84-86EE2CEAA304}" type="slidenum">
              <a:rPr lang="en-US" altLang="en-US" sz="1200">
                <a:latin typeface="Times New Roman" panose="02020603050405020304" pitchFamily="18" charset="0"/>
              </a:rPr>
              <a:pPr/>
              <a:t>43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9649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45361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06986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61167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7263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7863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3024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04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5119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203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3240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640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3020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2202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055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3877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8742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E474B3-6199-4C51-85D8-10EAF40AA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1019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906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4898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6260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4993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8934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D0D930-A2D8-469D-B052-FB82FC88E0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8775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4C8304-CA7E-484A-A59E-D08422FFDCB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1261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261DA-54B3-4A93-9499-25636D9771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4202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9C4894-872D-48F9-9264-417C7C9B2EA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0011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2E9D7F-36E5-47CB-BEF4-89802073A49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084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5C1F8B-BDD5-4D70-8389-7FD988212B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7704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1FBBFF-88DD-4104-93D5-9ABA9DECF1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015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3917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1FBBFF-88DD-4104-93D5-9ABA9DECF1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4942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30243F-8686-4433-9701-9F34E8AC877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0638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5649CE-6E1F-4A66-818C-4E7F6898A7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2517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9640E-5C10-4629-8988-A9A2CA4B65C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3835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9640E-5C10-4629-8988-A9A2CA4B65C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1714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6C4670-485C-41B4-B6C8-2F72766EE5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7849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EFD3E4-E538-49EF-A1BC-D85549A485C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4538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EFD3E4-E538-49EF-A1BC-D85549A485C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9647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819F5B-7A32-4D84-A65B-6246CABB1E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94476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21C35E-7DD2-43A4-B0B3-DF6655FBBF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00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9053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5AA873-0E0F-4E9D-B9D0-F99186FE66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24636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F710CF-2C3A-4019-8007-D8C75860C40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45852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93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268581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911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578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257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06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3932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8847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2609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592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42068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3053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53113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153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88277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03041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7044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28333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78891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78568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14500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0821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0079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8765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2788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4268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9192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872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020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76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image" Target="../media/image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3,4: ER Modeling, SQL, Relational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Continuing ER Model, Relational, SQL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10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3877037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</p:spTree>
    <p:extLst>
      <p:ext uri="{BB962C8B-B14F-4D97-AF65-F5344CB8AC3E}">
        <p14:creationId xmlns:p14="http://schemas.microsoft.com/office/powerpoint/2010/main" val="2976591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29845"/>
            <a:ext cx="8077200" cy="6096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2188" y="1109709"/>
            <a:ext cx="7515796" cy="4781004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A3E474-7676-E34B-B9BF-A64FA803BAB8}"/>
              </a:ext>
            </a:extLst>
          </p:cNvPr>
          <p:cNvSpPr txBox="1"/>
          <p:nvPr/>
        </p:nvSpPr>
        <p:spPr>
          <a:xfrm>
            <a:off x="8417608" y="3065881"/>
            <a:ext cx="35221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(DFF)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There are also: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Check constraints.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Default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Generated column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2713229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2292351" y="1083077"/>
            <a:ext cx="7754213" cy="464302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6792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18173"/>
            <a:ext cx="7107682" cy="3709860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383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Operations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5375"/>
            <a:ext cx="7668514" cy="4903788"/>
          </a:xfrm>
        </p:spPr>
        <p:txBody>
          <a:bodyPr/>
          <a:lstStyle/>
          <a:p>
            <a:r>
              <a:rPr lang="en-US" altLang="en-US" dirty="0"/>
              <a:t>Find courses that ran in Fall 2017 or in Spring 2018</a:t>
            </a:r>
          </a:p>
          <a:p>
            <a:pPr marL="0" indent="0">
              <a:buNone/>
            </a:pPr>
            <a:r>
              <a:rPr lang="en-US" altLang="en-US" dirty="0"/>
              <a:t>          </a:t>
            </a:r>
            <a:r>
              <a:rPr lang="en-US" altLang="en-US" sz="1600" dirty="0"/>
              <a:t>(</a:t>
            </a:r>
            <a:r>
              <a:rPr lang="en-US" altLang="en-US" sz="1600" b="1" dirty="0"/>
              <a:t>select</a:t>
            </a:r>
            <a:r>
              <a:rPr lang="en-US" altLang="en-US" sz="1600" dirty="0"/>
              <a:t> </a:t>
            </a:r>
            <a:r>
              <a:rPr lang="en-US" altLang="en-US" sz="1600" i="1" dirty="0" err="1"/>
              <a:t>course_id</a:t>
            </a:r>
            <a:r>
              <a:rPr lang="en-US" altLang="en-US" sz="1600" i="1" dirty="0"/>
              <a:t>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section </a:t>
            </a:r>
            <a:r>
              <a:rPr lang="en-US" altLang="en-US" sz="1600" b="1" dirty="0"/>
              <a:t>where </a:t>
            </a:r>
            <a:r>
              <a:rPr lang="en-US" altLang="en-US" sz="1600" i="1" dirty="0" err="1"/>
              <a:t>sem</a:t>
            </a:r>
            <a:r>
              <a:rPr lang="en-US" altLang="en-US" sz="1600" i="1" dirty="0"/>
              <a:t> = </a:t>
            </a:r>
            <a:r>
              <a:rPr lang="en-US" altLang="en-US" sz="1600" dirty="0"/>
              <a:t>'Fall' </a:t>
            </a:r>
            <a:r>
              <a:rPr lang="en-US" altLang="en-US" sz="1600" b="1" dirty="0"/>
              <a:t>and </a:t>
            </a:r>
            <a:r>
              <a:rPr lang="en-US" altLang="en-US" sz="1600" i="1" dirty="0"/>
              <a:t>year = </a:t>
            </a:r>
            <a:r>
              <a:rPr lang="en-US" altLang="en-US" sz="1600" dirty="0"/>
              <a:t>2017)</a:t>
            </a:r>
            <a:br>
              <a:rPr lang="en-US" altLang="en-US" sz="1600" dirty="0"/>
            </a:br>
            <a:r>
              <a:rPr lang="en-US" altLang="en-US" sz="1600" dirty="0"/>
              <a:t>           </a:t>
            </a:r>
            <a:r>
              <a:rPr lang="en-US" altLang="en-US" sz="1600" b="1" dirty="0"/>
              <a:t>union</a:t>
            </a:r>
            <a:br>
              <a:rPr lang="en-US" altLang="en-US" sz="1600" b="1" dirty="0"/>
            </a:br>
            <a:r>
              <a:rPr lang="en-US" altLang="en-US" sz="1600" b="1" dirty="0"/>
              <a:t>           </a:t>
            </a:r>
            <a:r>
              <a:rPr lang="en-US" altLang="en-US" sz="1600" dirty="0"/>
              <a:t>(</a:t>
            </a:r>
            <a:r>
              <a:rPr lang="en-US" altLang="en-US" sz="1600" b="1" dirty="0"/>
              <a:t>select</a:t>
            </a:r>
            <a:r>
              <a:rPr lang="en-US" altLang="en-US" sz="1600" dirty="0"/>
              <a:t> </a:t>
            </a:r>
            <a:r>
              <a:rPr lang="en-US" altLang="en-US" sz="1600" i="1" dirty="0" err="1"/>
              <a:t>course_id</a:t>
            </a:r>
            <a:r>
              <a:rPr lang="en-US" altLang="en-US" sz="1600" i="1" dirty="0"/>
              <a:t>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section </a:t>
            </a:r>
            <a:r>
              <a:rPr lang="en-US" altLang="en-US" sz="1600" b="1" dirty="0"/>
              <a:t>where </a:t>
            </a:r>
            <a:r>
              <a:rPr lang="en-US" altLang="en-US" sz="1600" i="1" dirty="0" err="1"/>
              <a:t>sem</a:t>
            </a:r>
            <a:r>
              <a:rPr lang="en-US" altLang="en-US" sz="1600" i="1" dirty="0"/>
              <a:t> = </a:t>
            </a:r>
            <a:r>
              <a:rPr lang="en-US" altLang="en-US" sz="1600" dirty="0"/>
              <a:t>'Spring' </a:t>
            </a:r>
            <a:r>
              <a:rPr lang="en-US" altLang="en-US" sz="1600" b="1" dirty="0"/>
              <a:t>and </a:t>
            </a:r>
            <a:r>
              <a:rPr lang="en-US" altLang="en-US" sz="1600" i="1" dirty="0"/>
              <a:t>year = </a:t>
            </a:r>
            <a:r>
              <a:rPr lang="en-US" altLang="en-US" sz="1600" dirty="0"/>
              <a:t>2018)</a:t>
            </a:r>
            <a:endParaRPr lang="en-US" altLang="en-US" dirty="0"/>
          </a:p>
          <a:p>
            <a:r>
              <a:rPr lang="en-US" altLang="en-US" dirty="0"/>
              <a:t>Find courses that ran in Fall 2017 and in Spring 2018</a:t>
            </a:r>
          </a:p>
          <a:p>
            <a:pPr marL="0" indent="0">
              <a:buNone/>
            </a:pPr>
            <a:r>
              <a:rPr lang="en-US" altLang="en-US" dirty="0"/>
              <a:t>         </a:t>
            </a:r>
            <a:r>
              <a:rPr lang="en-US" altLang="en-US" sz="2000" dirty="0"/>
              <a:t> </a:t>
            </a:r>
            <a:r>
              <a:rPr lang="en-US" altLang="en-US" sz="1600" dirty="0"/>
              <a:t>(</a:t>
            </a:r>
            <a:r>
              <a:rPr lang="en-US" altLang="en-US" sz="1600" b="1" dirty="0"/>
              <a:t>select</a:t>
            </a:r>
            <a:r>
              <a:rPr lang="en-US" altLang="en-US" sz="1600" dirty="0"/>
              <a:t> </a:t>
            </a:r>
            <a:r>
              <a:rPr lang="en-US" altLang="en-US" sz="1600" i="1" dirty="0" err="1"/>
              <a:t>course_id</a:t>
            </a:r>
            <a:r>
              <a:rPr lang="en-US" altLang="en-US" sz="1600" i="1" dirty="0"/>
              <a:t>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section </a:t>
            </a:r>
            <a:r>
              <a:rPr lang="en-US" altLang="en-US" sz="1600" b="1" dirty="0"/>
              <a:t>where </a:t>
            </a:r>
            <a:r>
              <a:rPr lang="en-US" altLang="en-US" sz="1600" i="1" dirty="0" err="1"/>
              <a:t>sem</a:t>
            </a:r>
            <a:r>
              <a:rPr lang="en-US" altLang="en-US" sz="1600" i="1" dirty="0"/>
              <a:t> = </a:t>
            </a:r>
            <a:r>
              <a:rPr lang="en-US" altLang="en-US" sz="1600" dirty="0"/>
              <a:t>'Fall' </a:t>
            </a:r>
            <a:r>
              <a:rPr lang="en-US" altLang="en-US" sz="1600" b="1" dirty="0"/>
              <a:t>and </a:t>
            </a:r>
            <a:r>
              <a:rPr lang="en-US" altLang="en-US" sz="1600" i="1" dirty="0"/>
              <a:t>year = </a:t>
            </a:r>
            <a:r>
              <a:rPr lang="en-US" altLang="en-US" sz="1600" dirty="0"/>
              <a:t>2017)</a:t>
            </a:r>
            <a:br>
              <a:rPr lang="en-US" altLang="en-US" sz="1600" dirty="0"/>
            </a:br>
            <a:r>
              <a:rPr lang="en-US" altLang="en-US" sz="1600" dirty="0"/>
              <a:t>           </a:t>
            </a:r>
            <a:r>
              <a:rPr lang="en-US" altLang="en-US" sz="1600" b="1" dirty="0"/>
              <a:t>intersect</a:t>
            </a:r>
            <a:br>
              <a:rPr lang="en-US" altLang="en-US" sz="1600" b="1" dirty="0"/>
            </a:br>
            <a:r>
              <a:rPr lang="en-US" altLang="en-US" sz="1600" b="1" dirty="0"/>
              <a:t>           </a:t>
            </a:r>
            <a:r>
              <a:rPr lang="en-US" altLang="en-US" sz="1600" dirty="0"/>
              <a:t>(</a:t>
            </a:r>
            <a:r>
              <a:rPr lang="en-US" altLang="en-US" sz="1600" b="1" dirty="0"/>
              <a:t>select</a:t>
            </a:r>
            <a:r>
              <a:rPr lang="en-US" altLang="en-US" sz="1600" dirty="0"/>
              <a:t> </a:t>
            </a:r>
            <a:r>
              <a:rPr lang="en-US" altLang="en-US" sz="1600" i="1" dirty="0" err="1"/>
              <a:t>course_id</a:t>
            </a:r>
            <a:r>
              <a:rPr lang="en-US" altLang="en-US" sz="1600" i="1" dirty="0"/>
              <a:t>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section </a:t>
            </a:r>
            <a:r>
              <a:rPr lang="en-US" altLang="en-US" sz="1600" b="1" dirty="0"/>
              <a:t>where </a:t>
            </a:r>
            <a:r>
              <a:rPr lang="en-US" altLang="en-US" sz="1600" i="1" dirty="0" err="1"/>
              <a:t>sem</a:t>
            </a:r>
            <a:r>
              <a:rPr lang="en-US" altLang="en-US" sz="1600" i="1" dirty="0"/>
              <a:t> = </a:t>
            </a:r>
            <a:r>
              <a:rPr lang="en-US" altLang="en-US" sz="1600" dirty="0"/>
              <a:t>'Spring' </a:t>
            </a:r>
            <a:r>
              <a:rPr lang="en-US" altLang="en-US" sz="1600" b="1" dirty="0"/>
              <a:t>and </a:t>
            </a:r>
            <a:r>
              <a:rPr lang="en-US" altLang="en-US" sz="1600" i="1" dirty="0"/>
              <a:t>year = </a:t>
            </a:r>
            <a:r>
              <a:rPr lang="en-US" altLang="en-US" sz="1600" dirty="0"/>
              <a:t>2018)</a:t>
            </a:r>
            <a:endParaRPr lang="en-US" altLang="en-US" dirty="0"/>
          </a:p>
          <a:p>
            <a:r>
              <a:rPr lang="en-US" altLang="en-US" dirty="0"/>
              <a:t>Find courses that ran in Fall 2017 but not in Spring 2018</a:t>
            </a:r>
          </a:p>
          <a:p>
            <a:pPr marL="0" indent="0">
              <a:buNone/>
            </a:pPr>
            <a:r>
              <a:rPr lang="en-US" altLang="en-US" sz="2000" dirty="0"/>
              <a:t>         </a:t>
            </a:r>
            <a:r>
              <a:rPr lang="en-US" altLang="en-US" sz="1600" dirty="0"/>
              <a:t>(</a:t>
            </a:r>
            <a:r>
              <a:rPr lang="en-US" altLang="en-US" sz="1600" b="1" dirty="0"/>
              <a:t>select</a:t>
            </a:r>
            <a:r>
              <a:rPr lang="en-US" altLang="en-US" sz="1600" dirty="0"/>
              <a:t> </a:t>
            </a:r>
            <a:r>
              <a:rPr lang="en-US" altLang="en-US" sz="1600" i="1" dirty="0" err="1"/>
              <a:t>course_id</a:t>
            </a:r>
            <a:r>
              <a:rPr lang="en-US" altLang="en-US" sz="1600" i="1" dirty="0"/>
              <a:t>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section </a:t>
            </a:r>
            <a:r>
              <a:rPr lang="en-US" altLang="en-US" sz="1600" b="1" dirty="0"/>
              <a:t>where </a:t>
            </a:r>
            <a:r>
              <a:rPr lang="en-US" altLang="en-US" sz="1600" i="1" dirty="0" err="1"/>
              <a:t>sem</a:t>
            </a:r>
            <a:r>
              <a:rPr lang="en-US" altLang="en-US" sz="1600" i="1" dirty="0"/>
              <a:t> = </a:t>
            </a:r>
            <a:r>
              <a:rPr lang="en-US" altLang="en-US" sz="1600" dirty="0"/>
              <a:t>'Fall' </a:t>
            </a:r>
            <a:r>
              <a:rPr lang="en-US" altLang="en-US" sz="1600" b="1" dirty="0"/>
              <a:t>and </a:t>
            </a:r>
            <a:r>
              <a:rPr lang="en-US" altLang="en-US" sz="1600" i="1" dirty="0"/>
              <a:t>year = </a:t>
            </a:r>
            <a:r>
              <a:rPr lang="en-US" altLang="en-US" sz="1600" dirty="0"/>
              <a:t>2017)</a:t>
            </a:r>
            <a:br>
              <a:rPr lang="en-US" altLang="en-US" sz="1600" dirty="0"/>
            </a:br>
            <a:r>
              <a:rPr lang="en-US" altLang="en-US" sz="1600" dirty="0"/>
              <a:t>           </a:t>
            </a:r>
            <a:r>
              <a:rPr lang="en-US" altLang="en-US" sz="1600" b="1" dirty="0"/>
              <a:t>except</a:t>
            </a:r>
            <a:br>
              <a:rPr lang="en-US" altLang="en-US" sz="1600" b="1" dirty="0"/>
            </a:br>
            <a:r>
              <a:rPr lang="en-US" altLang="en-US" sz="1600" b="1" dirty="0"/>
              <a:t>           </a:t>
            </a:r>
            <a:r>
              <a:rPr lang="en-US" altLang="en-US" sz="1600" dirty="0"/>
              <a:t>(</a:t>
            </a:r>
            <a:r>
              <a:rPr lang="en-US" altLang="en-US" sz="1600" b="1" dirty="0"/>
              <a:t>select</a:t>
            </a:r>
            <a:r>
              <a:rPr lang="en-US" altLang="en-US" sz="1600" dirty="0"/>
              <a:t> </a:t>
            </a:r>
            <a:r>
              <a:rPr lang="en-US" altLang="en-US" sz="1600" i="1" dirty="0" err="1"/>
              <a:t>course_id</a:t>
            </a:r>
            <a:r>
              <a:rPr lang="en-US" altLang="en-US" sz="1600" i="1" dirty="0"/>
              <a:t>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section </a:t>
            </a:r>
            <a:r>
              <a:rPr lang="en-US" altLang="en-US" sz="1600" b="1" dirty="0"/>
              <a:t>where </a:t>
            </a:r>
            <a:r>
              <a:rPr lang="en-US" altLang="en-US" sz="1600" i="1" dirty="0" err="1"/>
              <a:t>sem</a:t>
            </a:r>
            <a:r>
              <a:rPr lang="en-US" altLang="en-US" sz="1600" i="1" dirty="0"/>
              <a:t> = </a:t>
            </a:r>
            <a:r>
              <a:rPr lang="en-US" altLang="en-US" sz="1600" dirty="0"/>
              <a:t>'Spring' </a:t>
            </a:r>
            <a:r>
              <a:rPr lang="en-US" altLang="en-US" sz="1600" b="1" dirty="0"/>
              <a:t>and </a:t>
            </a:r>
            <a:r>
              <a:rPr lang="en-US" altLang="en-US" sz="1600" i="1" dirty="0"/>
              <a:t>year = </a:t>
            </a:r>
            <a:r>
              <a:rPr lang="en-US" altLang="en-US" sz="1600" dirty="0"/>
              <a:t>2018)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71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Operations (Cont.)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19760"/>
            <a:ext cx="7647680" cy="3647313"/>
          </a:xfrm>
        </p:spPr>
        <p:txBody>
          <a:bodyPr/>
          <a:lstStyle/>
          <a:p>
            <a:r>
              <a:rPr lang="en-US" altLang="en-US" dirty="0"/>
              <a:t>Set operations </a:t>
            </a:r>
            <a:r>
              <a:rPr lang="en-US" altLang="en-US" b="1" dirty="0">
                <a:solidFill>
                  <a:srgbClr val="002060"/>
                </a:solidFill>
              </a:rPr>
              <a:t>union</a:t>
            </a:r>
            <a:r>
              <a:rPr lang="en-US" altLang="en-US" b="1" dirty="0"/>
              <a:t>, </a:t>
            </a:r>
            <a:r>
              <a:rPr lang="en-US" altLang="en-US" b="1" dirty="0">
                <a:solidFill>
                  <a:srgbClr val="002060"/>
                </a:solidFill>
              </a:rPr>
              <a:t>intersect</a:t>
            </a:r>
            <a:r>
              <a:rPr lang="en-US" altLang="en-US" b="1" dirty="0"/>
              <a:t>,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except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Each of the above operations automatically eliminates duplicates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To retain all duplicates use the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union all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,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intersect all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except all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.</a:t>
            </a:r>
            <a:b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</a:br>
            <a:endParaRPr lang="en-US" altLang="en-US" dirty="0">
              <a:solidFill>
                <a:srgbClr val="002060"/>
              </a:solidFill>
              <a:sym typeface="Symbol" panose="05050102010706020507" pitchFamily="18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B5CD3-EEF3-824C-A717-4A8723B936E0}"/>
              </a:ext>
            </a:extLst>
          </p:cNvPr>
          <p:cNvSpPr txBox="1"/>
          <p:nvPr/>
        </p:nvSpPr>
        <p:spPr>
          <a:xfrm>
            <a:off x="1342040" y="3950980"/>
            <a:ext cx="56396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(DFF)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Not all databases support all the set operations.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There are workarounds using JOIN and UNION.</a:t>
            </a:r>
          </a:p>
        </p:txBody>
      </p:sp>
    </p:spTree>
    <p:extLst>
      <p:ext uri="{BB962C8B-B14F-4D97-AF65-F5344CB8AC3E}">
        <p14:creationId xmlns:p14="http://schemas.microsoft.com/office/powerpoint/2010/main" val="1751657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470150"/>
            <a:ext cx="8077200" cy="609600"/>
          </a:xfrm>
        </p:spPr>
        <p:txBody>
          <a:bodyPr/>
          <a:lstStyle/>
          <a:p>
            <a:r>
              <a:rPr lang="en-US" altLang="en-US" dirty="0"/>
              <a:t>Set Membership</a:t>
            </a:r>
          </a:p>
        </p:txBody>
      </p:sp>
    </p:spTree>
    <p:extLst>
      <p:ext uri="{BB962C8B-B14F-4D97-AF65-F5344CB8AC3E}">
        <p14:creationId xmlns:p14="http://schemas.microsoft.com/office/powerpoint/2010/main" val="1105486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8" y="1109664"/>
            <a:ext cx="7648313" cy="5181955"/>
          </a:xfrm>
        </p:spPr>
        <p:txBody>
          <a:bodyPr/>
          <a:lstStyle/>
          <a:p>
            <a:pPr>
              <a:tabLst>
                <a:tab pos="1027113" algn="l"/>
              </a:tabLst>
            </a:pPr>
            <a:r>
              <a:rPr lang="en-US" altLang="en-US" dirty="0"/>
              <a:t>Find courses offered in Fall 2017 and in Spring 2018</a:t>
            </a:r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r>
              <a:rPr lang="en-US" altLang="en-US" dirty="0"/>
              <a:t>Find courses offered in Fall 2017 but not in Spring 2018</a:t>
            </a:r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3149600" y="1565461"/>
            <a:ext cx="621665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endParaRPr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from </a:t>
            </a:r>
            <a:r>
              <a:rPr lang="en-US" altLang="en-US" sz="1600" i="1" dirty="0">
                <a:solidFill>
                  <a:srgbClr val="000000"/>
                </a:solidFill>
              </a:rPr>
              <a:t>section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where </a:t>
            </a:r>
            <a:r>
              <a:rPr lang="en-US" altLang="en-US" sz="1600" i="1" dirty="0">
                <a:solidFill>
                  <a:srgbClr val="000000"/>
                </a:solidFill>
              </a:rPr>
              <a:t>semester </a:t>
            </a:r>
            <a:r>
              <a:rPr lang="en-US" altLang="en-US" sz="1600" dirty="0">
                <a:solidFill>
                  <a:srgbClr val="000000"/>
                </a:solidFill>
              </a:rPr>
              <a:t>= 'Fall'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>
                <a:solidFill>
                  <a:srgbClr val="000000"/>
                </a:solidFill>
              </a:rPr>
              <a:t>year</a:t>
            </a:r>
            <a:r>
              <a:rPr lang="en-US" altLang="en-US" sz="1600" dirty="0">
                <a:solidFill>
                  <a:srgbClr val="000000"/>
                </a:solidFill>
              </a:rPr>
              <a:t>= 2017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br>
              <a:rPr lang="en-US" altLang="en-US" sz="1600" b="1" dirty="0">
                <a:solidFill>
                  <a:srgbClr val="000000"/>
                </a:solidFill>
              </a:rPr>
            </a:br>
            <a:r>
              <a:rPr lang="en-US" altLang="en-US" sz="1600" b="1" dirty="0">
                <a:solidFill>
                  <a:srgbClr val="000000"/>
                </a:solidFill>
              </a:rPr>
              <a:t>          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600" i="1" dirty="0">
                <a:solidFill>
                  <a:srgbClr val="000000"/>
                </a:solidFill>
              </a:rPr>
              <a:t> </a:t>
            </a:r>
            <a:r>
              <a:rPr lang="en-US" altLang="en-US" sz="1600" b="1" dirty="0">
                <a:solidFill>
                  <a:srgbClr val="000000"/>
                </a:solidFill>
              </a:rPr>
              <a:t>in </a:t>
            </a:r>
            <a:r>
              <a:rPr lang="en-US" altLang="en-US" sz="1600" dirty="0">
                <a:solidFill>
                  <a:srgbClr val="000000"/>
                </a:solidFill>
              </a:rPr>
              <a:t>(</a:t>
            </a:r>
            <a:r>
              <a:rPr lang="en-US" altLang="en-US" sz="1600" b="1" dirty="0">
                <a:solidFill>
                  <a:srgbClr val="000000"/>
                </a:solidFill>
              </a:rPr>
              <a:t>select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endParaRPr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from </a:t>
            </a:r>
            <a:r>
              <a:rPr lang="en-US" altLang="en-US" sz="1600" i="1" dirty="0">
                <a:solidFill>
                  <a:srgbClr val="000000"/>
                </a:solidFill>
              </a:rPr>
              <a:t>section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where </a:t>
            </a:r>
            <a:r>
              <a:rPr lang="en-US" altLang="en-US" sz="1600" i="1" dirty="0">
                <a:solidFill>
                  <a:srgbClr val="000000"/>
                </a:solidFill>
              </a:rPr>
              <a:t>semester </a:t>
            </a:r>
            <a:r>
              <a:rPr lang="en-US" altLang="en-US" sz="1600" dirty="0">
                <a:solidFill>
                  <a:srgbClr val="000000"/>
                </a:solidFill>
              </a:rPr>
              <a:t>= 'Spring'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>
                <a:solidFill>
                  <a:srgbClr val="000000"/>
                </a:solidFill>
              </a:rPr>
              <a:t>year</a:t>
            </a:r>
            <a:r>
              <a:rPr lang="en-US" altLang="en-US" sz="1600" dirty="0">
                <a:solidFill>
                  <a:srgbClr val="000000"/>
                </a:solidFill>
              </a:rPr>
              <a:t>= 2018);</a:t>
            </a:r>
          </a:p>
        </p:txBody>
      </p:sp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3149600" y="3693386"/>
            <a:ext cx="6586538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endParaRPr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from </a:t>
            </a:r>
            <a:r>
              <a:rPr lang="en-US" altLang="en-US" sz="1600" i="1" dirty="0">
                <a:solidFill>
                  <a:srgbClr val="000000"/>
                </a:solidFill>
              </a:rPr>
              <a:t>section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where </a:t>
            </a:r>
            <a:r>
              <a:rPr lang="en-US" altLang="en-US" sz="1600" i="1" dirty="0">
                <a:solidFill>
                  <a:srgbClr val="000000"/>
                </a:solidFill>
              </a:rPr>
              <a:t>semester </a:t>
            </a:r>
            <a:r>
              <a:rPr lang="en-US" altLang="en-US" sz="1600" dirty="0">
                <a:solidFill>
                  <a:srgbClr val="000000"/>
                </a:solidFill>
              </a:rPr>
              <a:t>= 'Fall'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>
                <a:solidFill>
                  <a:srgbClr val="000000"/>
                </a:solidFill>
              </a:rPr>
              <a:t>year</a:t>
            </a:r>
            <a:r>
              <a:rPr lang="en-US" altLang="en-US" sz="1600" dirty="0">
                <a:solidFill>
                  <a:srgbClr val="000000"/>
                </a:solidFill>
              </a:rPr>
              <a:t>= 2017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br>
              <a:rPr lang="en-US" altLang="en-US" sz="1600" b="1" dirty="0">
                <a:solidFill>
                  <a:srgbClr val="000000"/>
                </a:solidFill>
              </a:rPr>
            </a:br>
            <a:r>
              <a:rPr lang="en-US" altLang="en-US" sz="1600" b="1" dirty="0">
                <a:solidFill>
                  <a:srgbClr val="000000"/>
                </a:solidFill>
              </a:rPr>
              <a:t>          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600" i="1" dirty="0">
                <a:solidFill>
                  <a:srgbClr val="000000"/>
                </a:solidFill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</a:rPr>
              <a:t>not in </a:t>
            </a:r>
            <a:r>
              <a:rPr lang="en-US" altLang="en-US" sz="1600" dirty="0">
                <a:solidFill>
                  <a:srgbClr val="000000"/>
                </a:solidFill>
              </a:rPr>
              <a:t>(</a:t>
            </a:r>
            <a:r>
              <a:rPr lang="en-US" altLang="en-US" sz="1600" b="1" dirty="0">
                <a:solidFill>
                  <a:srgbClr val="000000"/>
                </a:solidFill>
              </a:rPr>
              <a:t>select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endParaRPr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       from </a:t>
            </a:r>
            <a:r>
              <a:rPr lang="en-US" altLang="en-US" sz="1600" i="1" dirty="0">
                <a:solidFill>
                  <a:srgbClr val="000000"/>
                </a:solidFill>
              </a:rPr>
              <a:t>section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       where </a:t>
            </a:r>
            <a:r>
              <a:rPr lang="en-US" altLang="en-US" sz="1600" i="1" dirty="0">
                <a:solidFill>
                  <a:srgbClr val="000000"/>
                </a:solidFill>
              </a:rPr>
              <a:t>semester </a:t>
            </a:r>
            <a:r>
              <a:rPr lang="en-US" altLang="en-US" sz="1600" dirty="0">
                <a:solidFill>
                  <a:srgbClr val="000000"/>
                </a:solidFill>
              </a:rPr>
              <a:t>= 'Spring'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>
                <a:solidFill>
                  <a:srgbClr val="000000"/>
                </a:solidFill>
              </a:rPr>
              <a:t>year</a:t>
            </a:r>
            <a:r>
              <a:rPr lang="en-US" altLang="en-US" sz="1600" dirty="0">
                <a:solidFill>
                  <a:srgbClr val="000000"/>
                </a:solidFill>
              </a:rPr>
              <a:t>= 2018);</a:t>
            </a:r>
          </a:p>
        </p:txBody>
      </p:sp>
    </p:spTree>
    <p:extLst>
      <p:ext uri="{BB962C8B-B14F-4D97-AF65-F5344CB8AC3E}">
        <p14:creationId xmlns:p14="http://schemas.microsoft.com/office/powerpoint/2010/main" val="75537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(Cont.)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3754"/>
            <a:ext cx="7665436" cy="5069783"/>
          </a:xfrm>
        </p:spPr>
        <p:txBody>
          <a:bodyPr/>
          <a:lstStyle/>
          <a:p>
            <a:pPr defTabSz="915988">
              <a:tabLst>
                <a:tab pos="684213" algn="l"/>
                <a:tab pos="1250950" algn="l"/>
              </a:tabLst>
            </a:pPr>
            <a:r>
              <a:rPr lang="en-US" altLang="en-US" dirty="0"/>
              <a:t>Name all instructors whose name is neither “Mozart” nor Einstein”</a:t>
            </a:r>
          </a:p>
          <a:p>
            <a:pPr marL="0" indent="0" defTabSz="915988">
              <a:buNone/>
              <a:tabLst>
                <a:tab pos="684213" algn="l"/>
                <a:tab pos="1250950" algn="l"/>
              </a:tabLst>
            </a:pPr>
            <a:endParaRPr lang="en-US" altLang="en-US" sz="800" dirty="0"/>
          </a:p>
          <a:p>
            <a:pPr>
              <a:spcBef>
                <a:spcPts val="0"/>
              </a:spcBef>
              <a:buNone/>
            </a:pPr>
            <a:r>
              <a:rPr lang="en-US" altLang="en-US" dirty="0"/>
              <a:t>   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from </a:t>
            </a:r>
            <a:r>
              <a:rPr lang="en-US" altLang="en-US" i="1" dirty="0"/>
              <a:t>instructor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where </a:t>
            </a:r>
            <a:r>
              <a:rPr lang="en-US" altLang="en-US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not in </a:t>
            </a:r>
            <a:r>
              <a:rPr lang="en-US" altLang="en-US" dirty="0"/>
              <a:t>('Mozart', 'Einstein') </a:t>
            </a:r>
          </a:p>
          <a:p>
            <a:pPr>
              <a:buNone/>
            </a:pPr>
            <a:endParaRPr lang="en-US" altLang="en-US" sz="800" dirty="0"/>
          </a:p>
          <a:p>
            <a:pPr defTabSz="915988">
              <a:tabLst>
                <a:tab pos="684213" algn="l"/>
                <a:tab pos="1250950" algn="l"/>
              </a:tabLst>
            </a:pPr>
            <a:r>
              <a:rPr lang="en-US" altLang="en-US" dirty="0"/>
              <a:t>Find the total number of (distinct) students who have taken course sections taught by the instructor with </a:t>
            </a:r>
            <a:r>
              <a:rPr lang="en-US" altLang="en-US" i="1" dirty="0"/>
              <a:t>ID </a:t>
            </a:r>
            <a:r>
              <a:rPr lang="en-US" altLang="en-US" dirty="0"/>
              <a:t>10101</a:t>
            </a:r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sz="800" dirty="0"/>
          </a:p>
          <a:p>
            <a:pPr defTabSz="915988">
              <a:tabLst>
                <a:tab pos="684213" algn="l"/>
                <a:tab pos="1250950" algn="l"/>
              </a:tabLst>
            </a:pPr>
            <a:r>
              <a:rPr lang="en-US" altLang="en-US" dirty="0"/>
              <a:t>Note: Above query can be written in a much simpler manner.  </a:t>
            </a:r>
            <a:br>
              <a:rPr lang="en-US" altLang="en-US" dirty="0"/>
            </a:br>
            <a:r>
              <a:rPr lang="en-US" altLang="en-US" dirty="0"/>
              <a:t>The formulation above is simply to illustrate SQL features</a:t>
            </a:r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i="1" dirty="0"/>
          </a:p>
        </p:txBody>
      </p:sp>
      <p:sp>
        <p:nvSpPr>
          <p:cNvPr id="50180" name="Text Box 5"/>
          <p:cNvSpPr txBox="1">
            <a:spLocks noChangeArrowheads="1"/>
          </p:cNvSpPr>
          <p:nvPr/>
        </p:nvSpPr>
        <p:spPr bwMode="auto">
          <a:xfrm>
            <a:off x="3327746" y="3311289"/>
            <a:ext cx="6434733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count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b="1" dirty="0">
                <a:solidFill>
                  <a:srgbClr val="000000"/>
                </a:solidFill>
              </a:rPr>
              <a:t>distinct </a:t>
            </a:r>
            <a:r>
              <a:rPr lang="en-US" altLang="en-US" sz="1700" i="1" dirty="0">
                <a:solidFill>
                  <a:srgbClr val="000000"/>
                </a:solidFill>
              </a:rPr>
              <a:t>ID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>
                <a:solidFill>
                  <a:srgbClr val="000000"/>
                </a:solidFill>
              </a:rPr>
              <a:t>takes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where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semester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year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in </a:t>
            </a:r>
            <a:br>
              <a:rPr lang="en-US" altLang="en-US" sz="1700" b="1" dirty="0">
                <a:solidFill>
                  <a:srgbClr val="000000"/>
                </a:solidFill>
              </a:rPr>
            </a:br>
            <a:r>
              <a:rPr lang="en-US" altLang="en-US" sz="1700" b="1" dirty="0">
                <a:solidFill>
                  <a:srgbClr val="000000"/>
                </a:solidFill>
              </a:rPr>
              <a:t>                               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semester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year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         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teaches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                  where </a:t>
            </a:r>
            <a:r>
              <a:rPr lang="en-US" altLang="en-US" sz="1700" i="1" dirty="0">
                <a:solidFill>
                  <a:srgbClr val="000000"/>
                </a:solidFill>
              </a:rPr>
              <a:t>teaches</a:t>
            </a:r>
            <a:r>
              <a:rPr lang="en-US" altLang="en-US" sz="1700" dirty="0">
                <a:solidFill>
                  <a:srgbClr val="000000"/>
                </a:solidFill>
              </a:rPr>
              <a:t>.</a:t>
            </a:r>
            <a:r>
              <a:rPr lang="en-US" altLang="en-US" sz="1700" i="1" dirty="0">
                <a:solidFill>
                  <a:srgbClr val="000000"/>
                </a:solidFill>
              </a:rPr>
              <a:t>ID</a:t>
            </a:r>
            <a:r>
              <a:rPr lang="en-US" altLang="en-US" sz="1700" dirty="0">
                <a:solidFill>
                  <a:srgbClr val="000000"/>
                </a:solidFill>
              </a:rPr>
              <a:t>= 10101);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81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Today’s Lecture – What You Need for HW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dirty="0"/>
              <a:t>Programming and No-Programming HW/Projects Direction</a:t>
            </a:r>
          </a:p>
          <a:p>
            <a:r>
              <a:rPr lang="en-US" dirty="0"/>
              <a:t>Entity-Relationship Modeling: </a:t>
            </a:r>
          </a:p>
          <a:p>
            <a:pPr lvl="1"/>
            <a:r>
              <a:rPr lang="en-US" dirty="0"/>
              <a:t>Subset of Chapter 6 from recommended textbook.</a:t>
            </a:r>
          </a:p>
          <a:p>
            <a:pPr lvl="1"/>
            <a:r>
              <a:rPr lang="en-US" dirty="0"/>
              <a:t>Slides should be enough and there is a lot of online material.</a:t>
            </a:r>
          </a:p>
          <a:p>
            <a:r>
              <a:rPr lang="en-US" dirty="0"/>
              <a:t>Crow’s Foot Notation:</a:t>
            </a:r>
          </a:p>
          <a:p>
            <a:pPr lvl="1"/>
            <a:r>
              <a:rPr lang="en-US" dirty="0"/>
              <a:t>Simpler and more compact.</a:t>
            </a:r>
          </a:p>
          <a:p>
            <a:pPr lvl="1"/>
            <a:r>
              <a:rPr lang="en-US" dirty="0"/>
              <a:t>Very similar to what MySQL uses.</a:t>
            </a:r>
          </a:p>
          <a:p>
            <a:pPr lvl="1"/>
            <a:r>
              <a:rPr lang="en-US" dirty="0"/>
              <a:t>Demo of MySQL tools.</a:t>
            </a:r>
          </a:p>
          <a:p>
            <a:r>
              <a:rPr lang="en-US" dirty="0"/>
              <a:t>Introduction to Some Patterns in SQL DDL</a:t>
            </a:r>
          </a:p>
          <a:p>
            <a:r>
              <a:rPr lang="en-US" dirty="0"/>
              <a:t>Some Details on SQL DML SELECT.</a:t>
            </a:r>
          </a:p>
          <a:p>
            <a:r>
              <a:rPr lang="en-US" dirty="0"/>
              <a:t>Interwoven with Some Demos.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18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470150"/>
            <a:ext cx="8077200" cy="609600"/>
          </a:xfrm>
        </p:spPr>
        <p:txBody>
          <a:bodyPr/>
          <a:lstStyle/>
          <a:p>
            <a:r>
              <a:rPr lang="en-US" altLang="en-US" dirty="0"/>
              <a:t>Set Comparison</a:t>
            </a:r>
          </a:p>
        </p:txBody>
      </p:sp>
    </p:spTree>
    <p:extLst>
      <p:ext uri="{BB962C8B-B14F-4D97-AF65-F5344CB8AC3E}">
        <p14:creationId xmlns:p14="http://schemas.microsoft.com/office/powerpoint/2010/main" val="1438476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2076450" y="142875"/>
            <a:ext cx="8077200" cy="609600"/>
          </a:xfrm>
        </p:spPr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7480" y="1106487"/>
            <a:ext cx="7384238" cy="4202492"/>
          </a:xfrm>
        </p:spPr>
        <p:txBody>
          <a:bodyPr/>
          <a:lstStyle/>
          <a:p>
            <a:pPr defTabSz="915988">
              <a:tabLst>
                <a:tab pos="1830388" algn="l"/>
              </a:tabLst>
            </a:pPr>
            <a:r>
              <a:rPr lang="en-US" altLang="en-US" dirty="0"/>
              <a:t>Find names of instructors with salary greater than that of some (at least one) instructor in the Biology department.</a:t>
            </a:r>
          </a:p>
          <a:p>
            <a:pPr defTabSz="915988">
              <a:tabLst>
                <a:tab pos="1830388" algn="l"/>
              </a:tabLst>
            </a:pPr>
            <a:endParaRPr lang="en-US" altLang="en-US" dirty="0"/>
          </a:p>
          <a:p>
            <a:pPr defTabSz="915988">
              <a:tabLst>
                <a:tab pos="1830388" algn="l"/>
              </a:tabLst>
            </a:pPr>
            <a:endParaRPr lang="en-US" altLang="en-US" dirty="0"/>
          </a:p>
          <a:p>
            <a:pPr defTabSz="915988">
              <a:tabLst>
                <a:tab pos="1830388" algn="l"/>
              </a:tabLst>
            </a:pPr>
            <a:endParaRPr lang="en-US" altLang="en-US" dirty="0"/>
          </a:p>
          <a:p>
            <a:pPr defTabSz="915988">
              <a:tabLst>
                <a:tab pos="1830388" algn="l"/>
              </a:tabLst>
            </a:pPr>
            <a:r>
              <a:rPr lang="en-US" altLang="en-US" dirty="0"/>
              <a:t>Same query using &gt; </a:t>
            </a:r>
            <a:r>
              <a:rPr lang="en-US" altLang="en-US" b="1" dirty="0"/>
              <a:t>some</a:t>
            </a:r>
            <a:r>
              <a:rPr lang="en-US" altLang="en-US" dirty="0"/>
              <a:t> clause</a:t>
            </a:r>
          </a:p>
        </p:txBody>
      </p:sp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3481388" y="3285892"/>
            <a:ext cx="56578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select </a:t>
            </a:r>
            <a:r>
              <a:rPr lang="en-US" altLang="en-US" sz="16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from </a:t>
            </a:r>
            <a:r>
              <a:rPr lang="en-US" altLang="en-US" sz="16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where </a:t>
            </a:r>
            <a:r>
              <a:rPr lang="en-US" altLang="en-US" sz="1600" i="1" dirty="0">
                <a:solidFill>
                  <a:srgbClr val="000000"/>
                </a:solidFill>
              </a:rPr>
              <a:t>salary </a:t>
            </a:r>
            <a:r>
              <a:rPr lang="en-US" altLang="en-US" sz="1600" dirty="0">
                <a:solidFill>
                  <a:srgbClr val="000000"/>
                </a:solidFill>
              </a:rPr>
              <a:t>&gt; </a:t>
            </a:r>
            <a:r>
              <a:rPr lang="en-US" altLang="en-US" sz="1600" b="1" dirty="0">
                <a:solidFill>
                  <a:srgbClr val="000000"/>
                </a:solidFill>
              </a:rPr>
              <a:t>some </a:t>
            </a:r>
            <a:r>
              <a:rPr lang="en-US" altLang="en-US" sz="1600" dirty="0">
                <a:solidFill>
                  <a:srgbClr val="000000"/>
                </a:solidFill>
              </a:rPr>
              <a:t>(</a:t>
            </a:r>
            <a:r>
              <a:rPr lang="en-US" altLang="en-US" sz="1600" b="1" dirty="0">
                <a:solidFill>
                  <a:srgbClr val="000000"/>
                </a:solidFill>
              </a:rPr>
              <a:t>select </a:t>
            </a:r>
            <a:r>
              <a:rPr lang="en-US" altLang="en-US" sz="1600" i="1" dirty="0">
                <a:solidFill>
                  <a:srgbClr val="000000"/>
                </a:solidFill>
              </a:rPr>
              <a:t>salary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    from </a:t>
            </a:r>
            <a:r>
              <a:rPr lang="en-US" altLang="en-US" sz="16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    where </a:t>
            </a:r>
            <a:r>
              <a:rPr lang="en-US" altLang="en-US" sz="1600" i="1" dirty="0">
                <a:solidFill>
                  <a:srgbClr val="000000"/>
                </a:solidFill>
              </a:rPr>
              <a:t>dept name </a:t>
            </a:r>
            <a:r>
              <a:rPr lang="en-US" altLang="en-US" sz="1600" dirty="0">
                <a:solidFill>
                  <a:srgbClr val="000000"/>
                </a:solidFill>
              </a:rPr>
              <a:t>= 'Biology');</a:t>
            </a:r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3476626" y="1806466"/>
            <a:ext cx="52752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600" i="1" dirty="0">
                <a:solidFill>
                  <a:srgbClr val="000000"/>
                </a:solidFill>
              </a:rPr>
              <a:t>T</a:t>
            </a:r>
            <a:r>
              <a:rPr lang="en-US" altLang="en-US" sz="1600" dirty="0">
                <a:solidFill>
                  <a:srgbClr val="000000"/>
                </a:solidFill>
              </a:rPr>
              <a:t>.</a:t>
            </a:r>
            <a:r>
              <a:rPr lang="en-US" altLang="en-US" sz="16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from </a:t>
            </a:r>
            <a:r>
              <a:rPr lang="en-US" altLang="en-US" sz="1600" i="1" dirty="0">
                <a:solidFill>
                  <a:srgbClr val="000000"/>
                </a:solidFill>
              </a:rPr>
              <a:t>instructor </a:t>
            </a:r>
            <a:r>
              <a:rPr lang="en-US" altLang="en-US" sz="1600" b="1" dirty="0">
                <a:solidFill>
                  <a:srgbClr val="000000"/>
                </a:solidFill>
              </a:rPr>
              <a:t>as </a:t>
            </a:r>
            <a:r>
              <a:rPr lang="en-US" altLang="en-US" sz="1600" i="1" dirty="0">
                <a:solidFill>
                  <a:srgbClr val="000000"/>
                </a:solidFill>
              </a:rPr>
              <a:t>T</a:t>
            </a:r>
            <a:r>
              <a:rPr lang="en-US" altLang="en-US" sz="1600" dirty="0">
                <a:solidFill>
                  <a:srgbClr val="000000"/>
                </a:solidFill>
              </a:rPr>
              <a:t>, </a:t>
            </a:r>
            <a:r>
              <a:rPr lang="en-US" altLang="en-US" sz="1600" i="1" dirty="0">
                <a:solidFill>
                  <a:srgbClr val="000000"/>
                </a:solidFill>
              </a:rPr>
              <a:t>instructor </a:t>
            </a:r>
            <a:r>
              <a:rPr lang="en-US" altLang="en-US" sz="1600" b="1" dirty="0">
                <a:solidFill>
                  <a:srgbClr val="000000"/>
                </a:solidFill>
              </a:rPr>
              <a:t>as </a:t>
            </a:r>
            <a:r>
              <a:rPr lang="en-US" altLang="en-US" sz="1600" i="1" dirty="0">
                <a:solidFill>
                  <a:srgbClr val="000000"/>
                </a:solidFill>
              </a:rPr>
              <a:t>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where </a:t>
            </a:r>
            <a:r>
              <a:rPr lang="en-US" altLang="en-US" sz="1600" i="1" dirty="0" err="1">
                <a:solidFill>
                  <a:srgbClr val="000000"/>
                </a:solidFill>
              </a:rPr>
              <a:t>T.salary</a:t>
            </a:r>
            <a:r>
              <a:rPr lang="en-US" altLang="en-US" sz="1600" i="1" dirty="0">
                <a:solidFill>
                  <a:srgbClr val="000000"/>
                </a:solidFill>
              </a:rPr>
              <a:t> </a:t>
            </a:r>
            <a:r>
              <a:rPr lang="en-US" altLang="en-US" sz="1600" dirty="0">
                <a:solidFill>
                  <a:srgbClr val="000000"/>
                </a:solidFill>
              </a:rPr>
              <a:t>&gt; </a:t>
            </a:r>
            <a:r>
              <a:rPr lang="en-US" altLang="en-US" sz="1600" i="1" dirty="0" err="1">
                <a:solidFill>
                  <a:srgbClr val="000000"/>
                </a:solidFill>
              </a:rPr>
              <a:t>S.salary</a:t>
            </a:r>
            <a:r>
              <a:rPr lang="en-US" altLang="en-US" sz="1600" i="1" dirty="0">
                <a:solidFill>
                  <a:srgbClr val="000000"/>
                </a:solidFill>
              </a:rPr>
              <a:t>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 err="1">
                <a:solidFill>
                  <a:srgbClr val="000000"/>
                </a:solidFill>
              </a:rPr>
              <a:t>S.dept</a:t>
            </a:r>
            <a:r>
              <a:rPr lang="en-US" altLang="en-US" sz="1600" i="1" dirty="0">
                <a:solidFill>
                  <a:srgbClr val="000000"/>
                </a:solidFill>
              </a:rPr>
              <a:t> name </a:t>
            </a:r>
            <a:r>
              <a:rPr lang="en-US" altLang="en-US" sz="1600" dirty="0">
                <a:solidFill>
                  <a:srgbClr val="000000"/>
                </a:solidFill>
              </a:rPr>
              <a:t>= 'Biology';</a:t>
            </a:r>
          </a:p>
        </p:txBody>
      </p:sp>
    </p:spTree>
    <p:extLst>
      <p:ext uri="{BB962C8B-B14F-4D97-AF65-F5344CB8AC3E}">
        <p14:creationId xmlns:p14="http://schemas.microsoft.com/office/powerpoint/2010/main" val="1213607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147888" y="146388"/>
            <a:ext cx="8077200" cy="609600"/>
          </a:xfrm>
        </p:spPr>
        <p:txBody>
          <a:bodyPr/>
          <a:lstStyle/>
          <a:p>
            <a:r>
              <a:rPr lang="en-US" altLang="en-US" dirty="0"/>
              <a:t>Definition of 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1532" y="1106489"/>
            <a:ext cx="6800849" cy="714375"/>
          </a:xfrm>
        </p:spPr>
        <p:txBody>
          <a:bodyPr/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some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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 </a:t>
            </a:r>
            <a:r>
              <a:rPr lang="en-US" altLang="en-US" dirty="0">
                <a:sym typeface="Symbol" panose="05050102010706020507" pitchFamily="18" charset="2"/>
              </a:rPr>
              <a:t>such that (F &lt;comp&gt;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&lt;comp&gt; can be:      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036889" y="1952626"/>
            <a:ext cx="7805737" cy="4233863"/>
            <a:chOff x="809625" y="1952625"/>
            <a:chExt cx="7805738" cy="4233863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105025" y="1952625"/>
              <a:ext cx="457200" cy="1066800"/>
              <a:chOff x="2448" y="1296"/>
              <a:chExt cx="288" cy="960"/>
            </a:xfrm>
          </p:grpSpPr>
          <p:sp>
            <p:nvSpPr>
              <p:cNvPr id="52246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2247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2248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2229" name="Text Box 8"/>
            <p:cNvSpPr txBox="1">
              <a:spLocks noChangeArrowheads="1"/>
            </p:cNvSpPr>
            <p:nvPr/>
          </p:nvSpPr>
          <p:spPr bwMode="auto">
            <a:xfrm>
              <a:off x="830263" y="2257425"/>
              <a:ext cx="135096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2230" name="Text Box 9"/>
            <p:cNvSpPr txBox="1">
              <a:spLocks noChangeArrowheads="1"/>
            </p:cNvSpPr>
            <p:nvPr/>
          </p:nvSpPr>
          <p:spPr bwMode="auto">
            <a:xfrm>
              <a:off x="2638425" y="2257425"/>
              <a:ext cx="914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31" name="Rectangle 10"/>
            <p:cNvSpPr>
              <a:spLocks noChangeArrowheads="1"/>
            </p:cNvSpPr>
            <p:nvPr/>
          </p:nvSpPr>
          <p:spPr bwMode="auto">
            <a:xfrm>
              <a:off x="2105025" y="3118035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2" name="Rectangle 11"/>
            <p:cNvSpPr>
              <a:spLocks noChangeArrowheads="1"/>
            </p:cNvSpPr>
            <p:nvPr/>
          </p:nvSpPr>
          <p:spPr bwMode="auto">
            <a:xfrm>
              <a:off x="2105025" y="3476625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3" name="Rectangle 12"/>
            <p:cNvSpPr>
              <a:spLocks noChangeArrowheads="1"/>
            </p:cNvSpPr>
            <p:nvPr/>
          </p:nvSpPr>
          <p:spPr bwMode="auto">
            <a:xfrm>
              <a:off x="2105025" y="39306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4" name="Text Box 13"/>
            <p:cNvSpPr txBox="1">
              <a:spLocks noChangeArrowheads="1"/>
            </p:cNvSpPr>
            <p:nvPr/>
          </p:nvSpPr>
          <p:spPr bwMode="auto">
            <a:xfrm>
              <a:off x="2638425" y="34163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2235" name="Rectangle 14"/>
            <p:cNvSpPr>
              <a:spLocks noChangeArrowheads="1"/>
            </p:cNvSpPr>
            <p:nvPr/>
          </p:nvSpPr>
          <p:spPr bwMode="auto">
            <a:xfrm>
              <a:off x="2105025" y="42354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6" name="Rectangle 15"/>
            <p:cNvSpPr>
              <a:spLocks noChangeArrowheads="1"/>
            </p:cNvSpPr>
            <p:nvPr/>
          </p:nvSpPr>
          <p:spPr bwMode="auto">
            <a:xfrm>
              <a:off x="2105025" y="47720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7" name="Rectangle 16"/>
            <p:cNvSpPr>
              <a:spLocks noChangeArrowheads="1"/>
            </p:cNvSpPr>
            <p:nvPr/>
          </p:nvSpPr>
          <p:spPr bwMode="auto">
            <a:xfrm>
              <a:off x="2105025" y="5076825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8" name="Text Box 17"/>
            <p:cNvSpPr txBox="1">
              <a:spLocks noChangeArrowheads="1"/>
            </p:cNvSpPr>
            <p:nvPr/>
          </p:nvSpPr>
          <p:spPr bwMode="auto">
            <a:xfrm>
              <a:off x="809625" y="5000625"/>
              <a:ext cx="1447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</a:rPr>
                <a:t>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</a:p>
          </p:txBody>
        </p:sp>
        <p:sp>
          <p:nvSpPr>
            <p:cNvPr id="52239" name="Text Box 18"/>
            <p:cNvSpPr txBox="1">
              <a:spLocks noChangeArrowheads="1"/>
            </p:cNvSpPr>
            <p:nvPr/>
          </p:nvSpPr>
          <p:spPr bwMode="auto">
            <a:xfrm>
              <a:off x="2638425" y="5000625"/>
              <a:ext cx="2514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 (since 0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800">
                  <a:solidFill>
                    <a:srgbClr val="000000"/>
                  </a:solidFill>
                  <a:sym typeface="Symbol" panose="05050102010706020507" pitchFamily="18" charset="2"/>
                </a:rPr>
                <a:t>5)</a:t>
              </a: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2240" name="Text Box 19"/>
            <p:cNvSpPr txBox="1">
              <a:spLocks noChangeArrowheads="1"/>
            </p:cNvSpPr>
            <p:nvPr/>
          </p:nvSpPr>
          <p:spPr bwMode="auto">
            <a:xfrm>
              <a:off x="3738563" y="2486025"/>
              <a:ext cx="4876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(read:  5 &lt; some tuple in the relation) </a:t>
              </a:r>
            </a:p>
          </p:txBody>
        </p:sp>
        <p:sp>
          <p:nvSpPr>
            <p:cNvPr id="52241" name="Text Box 20"/>
            <p:cNvSpPr txBox="1">
              <a:spLocks noChangeArrowheads="1"/>
            </p:cNvSpPr>
            <p:nvPr/>
          </p:nvSpPr>
          <p:spPr bwMode="auto">
            <a:xfrm>
              <a:off x="844550" y="3402013"/>
              <a:ext cx="13779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2242" name="Text Box 21"/>
            <p:cNvSpPr txBox="1">
              <a:spLocks noChangeArrowheads="1"/>
            </p:cNvSpPr>
            <p:nvPr/>
          </p:nvSpPr>
          <p:spPr bwMode="auto">
            <a:xfrm>
              <a:off x="2638425" y="415925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43" name="Text Box 22"/>
            <p:cNvSpPr txBox="1">
              <a:spLocks noChangeArrowheads="1"/>
            </p:cNvSpPr>
            <p:nvPr/>
          </p:nvSpPr>
          <p:spPr bwMode="auto">
            <a:xfrm>
              <a:off x="885825" y="4162425"/>
              <a:ext cx="15240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=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2244" name="Rectangle 23"/>
            <p:cNvSpPr>
              <a:spLocks noChangeArrowheads="1"/>
            </p:cNvSpPr>
            <p:nvPr/>
          </p:nvSpPr>
          <p:spPr bwMode="auto">
            <a:xfrm>
              <a:off x="823913" y="5472113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(=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some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(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some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52245" name="Line 24"/>
            <p:cNvSpPr>
              <a:spLocks noChangeShapeType="1"/>
            </p:cNvSpPr>
            <p:nvPr/>
          </p:nvSpPr>
          <p:spPr bwMode="auto">
            <a:xfrm flipH="1">
              <a:off x="2919413" y="5840413"/>
              <a:ext cx="122237" cy="279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6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980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8076"/>
            <a:ext cx="7680705" cy="732917"/>
          </a:xfrm>
        </p:spPr>
        <p:txBody>
          <a:bodyPr/>
          <a:lstStyle/>
          <a:p>
            <a:pPr>
              <a:tabLst>
                <a:tab pos="1370013" algn="l"/>
                <a:tab pos="1830388" algn="l"/>
              </a:tabLst>
            </a:pPr>
            <a:r>
              <a:rPr lang="en-US" altLang="en-US" dirty="0"/>
              <a:t>Find the names of all instructors whose salary is greater than the salary of all instructors in the Biology department.</a:t>
            </a:r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3397315" y="1776987"/>
            <a:ext cx="5018087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where </a:t>
            </a:r>
            <a:r>
              <a:rPr lang="en-US" altLang="en-US" sz="1700" i="1" dirty="0">
                <a:solidFill>
                  <a:srgbClr val="000000"/>
                </a:solidFill>
              </a:rPr>
              <a:t>salary </a:t>
            </a:r>
            <a:r>
              <a:rPr lang="en-US" altLang="en-US" sz="1700" dirty="0">
                <a:solidFill>
                  <a:srgbClr val="000000"/>
                </a:solidFill>
              </a:rPr>
              <a:t>&gt; </a:t>
            </a:r>
            <a:r>
              <a:rPr lang="en-US" altLang="en-US" sz="1700" b="1" dirty="0">
                <a:solidFill>
                  <a:srgbClr val="000000"/>
                </a:solidFill>
              </a:rPr>
              <a:t>all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        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                 where </a:t>
            </a:r>
            <a:r>
              <a:rPr lang="en-US" altLang="en-US" sz="1700" i="1" dirty="0">
                <a:solidFill>
                  <a:srgbClr val="000000"/>
                </a:solidFill>
              </a:rPr>
              <a:t>dept name </a:t>
            </a:r>
            <a:r>
              <a:rPr lang="en-US" altLang="en-US" sz="1700" dirty="0">
                <a:solidFill>
                  <a:srgbClr val="000000"/>
                </a:solidFill>
              </a:rPr>
              <a:t>= 'Biology');</a:t>
            </a:r>
          </a:p>
        </p:txBody>
      </p:sp>
    </p:spTree>
    <p:extLst>
      <p:ext uri="{BB962C8B-B14F-4D97-AF65-F5344CB8AC3E}">
        <p14:creationId xmlns:p14="http://schemas.microsoft.com/office/powerpoint/2010/main" val="1488117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Definition of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2364"/>
            <a:ext cx="6694488" cy="382587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all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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</a:t>
            </a:r>
            <a:r>
              <a:rPr lang="en-US" altLang="en-US" dirty="0">
                <a:sym typeface="Symbol" panose="05050102010706020507" pitchFamily="18" charset="2"/>
              </a:rPr>
              <a:t> (F &lt;comp&gt; </a:t>
            </a:r>
            <a:r>
              <a:rPr lang="en-US" altLang="en-US" i="1" dirty="0">
                <a:sym typeface="Symbol" panose="05050102010706020507" pitchFamily="18" charset="2"/>
              </a:rPr>
              <a:t>t)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889250" y="1752601"/>
            <a:ext cx="6800850" cy="4219575"/>
            <a:chOff x="1238250" y="1752600"/>
            <a:chExt cx="6800850" cy="4219575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619375" y="1752600"/>
              <a:ext cx="457200" cy="1066800"/>
              <a:chOff x="2448" y="1296"/>
              <a:chExt cx="288" cy="960"/>
            </a:xfrm>
          </p:grpSpPr>
          <p:sp>
            <p:nvSpPr>
              <p:cNvPr id="54293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4294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4295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4277" name="Text Box 8"/>
            <p:cNvSpPr txBox="1">
              <a:spLocks noChangeArrowheads="1"/>
            </p:cNvSpPr>
            <p:nvPr/>
          </p:nvSpPr>
          <p:spPr bwMode="auto">
            <a:xfrm>
              <a:off x="1593850" y="20574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4278" name="Text Box 9"/>
            <p:cNvSpPr txBox="1">
              <a:spLocks noChangeArrowheads="1"/>
            </p:cNvSpPr>
            <p:nvPr/>
          </p:nvSpPr>
          <p:spPr bwMode="auto">
            <a:xfrm>
              <a:off x="3152775" y="20574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79" name="Rectangle 10"/>
            <p:cNvSpPr>
              <a:spLocks noChangeArrowheads="1"/>
            </p:cNvSpPr>
            <p:nvPr/>
          </p:nvSpPr>
          <p:spPr bwMode="auto">
            <a:xfrm>
              <a:off x="2619375" y="2971800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0" name="Rectangle 11"/>
            <p:cNvSpPr>
              <a:spLocks noChangeArrowheads="1"/>
            </p:cNvSpPr>
            <p:nvPr/>
          </p:nvSpPr>
          <p:spPr bwMode="auto">
            <a:xfrm>
              <a:off x="2619375" y="3276600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54281" name="Rectangle 12"/>
            <p:cNvSpPr>
              <a:spLocks noChangeArrowheads="1"/>
            </p:cNvSpPr>
            <p:nvPr/>
          </p:nvSpPr>
          <p:spPr bwMode="auto">
            <a:xfrm>
              <a:off x="2619375" y="37306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152775" y="3216275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4283" name="Rectangle 14"/>
            <p:cNvSpPr>
              <a:spLocks noChangeArrowheads="1"/>
            </p:cNvSpPr>
            <p:nvPr/>
          </p:nvSpPr>
          <p:spPr bwMode="auto">
            <a:xfrm>
              <a:off x="2619375" y="40354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4284" name="Rectangle 15"/>
            <p:cNvSpPr>
              <a:spLocks noChangeArrowheads="1"/>
            </p:cNvSpPr>
            <p:nvPr/>
          </p:nvSpPr>
          <p:spPr bwMode="auto">
            <a:xfrm>
              <a:off x="2619375" y="457200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5" name="Rectangle 16"/>
            <p:cNvSpPr>
              <a:spLocks noChangeArrowheads="1"/>
            </p:cNvSpPr>
            <p:nvPr/>
          </p:nvSpPr>
          <p:spPr bwMode="auto">
            <a:xfrm>
              <a:off x="2619375" y="4876800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6" name="Text Box 17"/>
            <p:cNvSpPr txBox="1">
              <a:spLocks noChangeArrowheads="1"/>
            </p:cNvSpPr>
            <p:nvPr/>
          </p:nvSpPr>
          <p:spPr bwMode="auto">
            <a:xfrm>
              <a:off x="1704975" y="4800600"/>
              <a:ext cx="1676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</a:rPr>
                <a:t>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</a:p>
          </p:txBody>
        </p:sp>
        <p:sp>
          <p:nvSpPr>
            <p:cNvPr id="54287" name="Text Box 18"/>
            <p:cNvSpPr txBox="1">
              <a:spLocks noChangeArrowheads="1"/>
            </p:cNvSpPr>
            <p:nvPr/>
          </p:nvSpPr>
          <p:spPr bwMode="auto">
            <a:xfrm>
              <a:off x="3163888" y="4786313"/>
              <a:ext cx="4572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 (since 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800">
                  <a:solidFill>
                    <a:srgbClr val="000000"/>
                  </a:solidFill>
                  <a:sym typeface="Symbol" panose="05050102010706020507" pitchFamily="18" charset="2"/>
                </a:rPr>
                <a:t>4 and 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  <a:sym typeface="Symbol" panose="05050102010706020507" pitchFamily="18" charset="2"/>
                </a:rPr>
                <a:t> 6)</a:t>
              </a: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4288" name="Text Box 19"/>
            <p:cNvSpPr txBox="1">
              <a:spLocks noChangeArrowheads="1"/>
            </p:cNvSpPr>
            <p:nvPr/>
          </p:nvSpPr>
          <p:spPr bwMode="auto">
            <a:xfrm>
              <a:off x="1651000" y="3228975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4289" name="Text Box 20"/>
            <p:cNvSpPr txBox="1">
              <a:spLocks noChangeArrowheads="1"/>
            </p:cNvSpPr>
            <p:nvPr/>
          </p:nvSpPr>
          <p:spPr bwMode="auto">
            <a:xfrm>
              <a:off x="3152775" y="3959225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90" name="Text Box 21"/>
            <p:cNvSpPr txBox="1">
              <a:spLocks noChangeArrowheads="1"/>
            </p:cNvSpPr>
            <p:nvPr/>
          </p:nvSpPr>
          <p:spPr bwMode="auto">
            <a:xfrm>
              <a:off x="1704975" y="39624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=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4291" name="Rectangle 22"/>
            <p:cNvSpPr>
              <a:spLocks noChangeArrowheads="1"/>
            </p:cNvSpPr>
            <p:nvPr/>
          </p:nvSpPr>
          <p:spPr bwMode="auto">
            <a:xfrm>
              <a:off x="1238250" y="5257800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all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(=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all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</p:txBody>
        </p:sp>
        <p:sp>
          <p:nvSpPr>
            <p:cNvPr id="54292" name="Line 23"/>
            <p:cNvSpPr>
              <a:spLocks noChangeShapeType="1"/>
            </p:cNvSpPr>
            <p:nvPr/>
          </p:nvSpPr>
          <p:spPr bwMode="auto">
            <a:xfrm flipH="1">
              <a:off x="3016250" y="5603875"/>
              <a:ext cx="109538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6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171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 for Empty Relations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03292" cy="278276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exists</a:t>
            </a:r>
            <a:r>
              <a:rPr lang="en-US" altLang="en-US" dirty="0"/>
              <a:t> construct returns the value </a:t>
            </a:r>
            <a:r>
              <a:rPr lang="en-US" altLang="en-US" b="1" dirty="0"/>
              <a:t>true</a:t>
            </a:r>
            <a:r>
              <a:rPr lang="en-US" altLang="en-US" dirty="0"/>
              <a:t> if the argument subquery is nonempty.</a:t>
            </a:r>
          </a:p>
          <a:p>
            <a:r>
              <a:rPr lang="en-US" altLang="en-US" b="1" dirty="0"/>
              <a:t>exists </a:t>
            </a:r>
            <a:r>
              <a:rPr lang="en-US" altLang="en-US" i="1" dirty="0"/>
              <a:t> 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 </a:t>
            </a:r>
            <a:r>
              <a:rPr lang="en-US" altLang="en-US" i="1" dirty="0"/>
              <a:t>Ø</a:t>
            </a:r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b="1" dirty="0">
                <a:sym typeface="Symbol" panose="05050102010706020507" pitchFamily="18" charset="2"/>
              </a:rPr>
              <a:t>not exists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/>
              <a:t>Ø</a:t>
            </a:r>
          </a:p>
        </p:txBody>
      </p:sp>
    </p:spTree>
    <p:extLst>
      <p:ext uri="{BB962C8B-B14F-4D97-AF65-F5344CB8AC3E}">
        <p14:creationId xmlns:p14="http://schemas.microsoft.com/office/powerpoint/2010/main" val="553319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851697" cy="4903787"/>
          </a:xfrm>
        </p:spPr>
        <p:txBody>
          <a:bodyPr/>
          <a:lstStyle/>
          <a:p>
            <a:r>
              <a:rPr lang="en-US" altLang="en-US" dirty="0"/>
              <a:t>Yet another way of specifying the query “Find all courses taught in both the Fall 2017 semester and in the Spring 2018 semester”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select </a:t>
            </a:r>
            <a:r>
              <a:rPr lang="en-US" altLang="en-US" i="1" dirty="0"/>
              <a:t>course_id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'Fall' </a:t>
            </a:r>
            <a:r>
              <a:rPr lang="en-US" altLang="en-US" b="1" dirty="0"/>
              <a:t>and </a:t>
            </a:r>
            <a:r>
              <a:rPr lang="en-US" altLang="en-US" i="1" dirty="0"/>
              <a:t>year </a:t>
            </a:r>
            <a:r>
              <a:rPr lang="en-US" altLang="en-US" dirty="0"/>
              <a:t>= 2017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exists 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i="1" dirty="0"/>
              <a:t>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'Spring' </a:t>
            </a:r>
            <a:r>
              <a:rPr lang="en-US" altLang="en-US" b="1" dirty="0"/>
              <a:t>and </a:t>
            </a:r>
            <a:r>
              <a:rPr lang="en-US" altLang="en-US" i="1" dirty="0"/>
              <a:t>year</a:t>
            </a:r>
            <a:r>
              <a:rPr lang="en-US" altLang="en-US" dirty="0"/>
              <a:t>= 2018 </a:t>
            </a:r>
            <a:br>
              <a:rPr lang="en-US" altLang="en-US" dirty="0"/>
            </a:br>
            <a:r>
              <a:rPr lang="en-US" altLang="en-US" dirty="0"/>
              <a:t> 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course_id </a:t>
            </a:r>
            <a:r>
              <a:rPr lang="en-US" altLang="en-US" dirty="0"/>
              <a:t>= </a:t>
            </a:r>
            <a:r>
              <a:rPr lang="en-US" altLang="en-US" i="1" dirty="0"/>
              <a:t>T</a:t>
            </a:r>
            <a:r>
              <a:rPr lang="en-US" altLang="en-US" dirty="0"/>
              <a:t>.</a:t>
            </a:r>
            <a:r>
              <a:rPr lang="en-US" altLang="en-US" i="1" dirty="0"/>
              <a:t>course_id</a:t>
            </a:r>
            <a:r>
              <a:rPr lang="en-US" altLang="en-US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Correlation name</a:t>
            </a:r>
            <a:r>
              <a:rPr lang="en-US" altLang="en-US" dirty="0"/>
              <a:t> – variable S  in the outer query</a:t>
            </a:r>
            <a:endParaRPr lang="en-US" altLang="en-US" b="1" dirty="0">
              <a:solidFill>
                <a:srgbClr val="000099"/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Correlated subquery </a:t>
            </a:r>
            <a:r>
              <a:rPr lang="en-US" altLang="en-US" dirty="0"/>
              <a:t>– the inner query</a:t>
            </a:r>
          </a:p>
          <a:p>
            <a:pPr>
              <a:buFont typeface="Monotype Sorts" charset="2"/>
              <a:buNone/>
            </a:pPr>
            <a:endParaRPr lang="en-US" altLang="en-US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344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not 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570436" cy="4611924"/>
          </a:xfrm>
        </p:spPr>
        <p:txBody>
          <a:bodyPr/>
          <a:lstStyle/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/>
              <a:t>Find all students who have taken all courses offered in the Biology department.</a:t>
            </a:r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/>
              <a:t>Note that X – Y = Ø   </a:t>
            </a:r>
            <a:r>
              <a:rPr lang="en-US" altLang="en-US" dirty="0">
                <a:sym typeface="Symbol" panose="05050102010706020507" pitchFamily="18" charset="2"/>
              </a:rPr>
              <a:t>   X Y</a:t>
            </a: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Note: Cannot write this query using = all and its variants</a:t>
            </a:r>
            <a:endParaRPr lang="en-US" altLang="en-US" dirty="0"/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3260500" y="1785367"/>
            <a:ext cx="6834476" cy="358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600" dirty="0">
                <a:solidFill>
                  <a:srgbClr val="000000"/>
                </a:solidFill>
              </a:rPr>
              <a:t>,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where not exists </a:t>
            </a:r>
            <a:r>
              <a:rPr kumimoji="1" lang="en-US" altLang="en-US" sz="1600" dirty="0">
                <a:solidFill>
                  <a:srgbClr val="000000"/>
                </a:solidFill>
              </a:rPr>
              <a:t>( (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course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where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dept_name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 </a:t>
            </a:r>
            <a:r>
              <a:rPr kumimoji="1" lang="en-US" altLang="en-US" sz="1600" dirty="0">
                <a:solidFill>
                  <a:srgbClr val="000000"/>
                </a:solidFill>
              </a:rPr>
              <a:t>= 'Biology')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except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dirty="0">
                <a:solidFill>
                  <a:srgbClr val="000000"/>
                </a:solidFill>
              </a:rPr>
              <a:t>                                 (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T</a:t>
            </a:r>
            <a:r>
              <a:rPr kumimoji="1" lang="en-US" altLang="en-US" sz="1600" dirty="0" err="1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  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takes 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  where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 </a:t>
            </a:r>
            <a:r>
              <a:rPr kumimoji="1" lang="en-US" altLang="en-US" sz="1600" dirty="0">
                <a:solidFill>
                  <a:srgbClr val="000000"/>
                </a:solidFill>
              </a:rPr>
              <a:t>=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600" dirty="0">
                <a:solidFill>
                  <a:srgbClr val="000000"/>
                </a:solidFill>
              </a:rPr>
              <a:t>));</a:t>
            </a:r>
          </a:p>
          <a:p>
            <a:pPr marL="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</a:pPr>
            <a:endParaRPr kumimoji="1" lang="en-US" altLang="en-US" sz="1600" dirty="0">
              <a:solidFill>
                <a:srgbClr val="000000"/>
              </a:solidFill>
            </a:endParaRPr>
          </a:p>
          <a:p>
            <a:pPr marL="571500" indent="-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First nested query lists all courses offered in Biology</a:t>
            </a:r>
          </a:p>
          <a:p>
            <a:pPr marL="571500" indent="-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Second nested query lists all courses a particular student took</a:t>
            </a:r>
          </a:p>
          <a:p>
            <a:pPr marL="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90000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06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05050" y="152400"/>
            <a:ext cx="8077200" cy="609600"/>
          </a:xfrm>
        </p:spPr>
        <p:txBody>
          <a:bodyPr/>
          <a:lstStyle/>
          <a:p>
            <a:r>
              <a:rPr lang="en-US" altLang="en-US" dirty="0"/>
              <a:t>Test for Absence of Duplicate Tuples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050" y="1100646"/>
            <a:ext cx="7499160" cy="4367212"/>
          </a:xfrm>
        </p:spPr>
        <p:txBody>
          <a:bodyPr/>
          <a:lstStyle/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tests whether a subquery has any duplicate tuples in its result.</a:t>
            </a:r>
          </a:p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evaluates to “true” if a given subquery contains no duplicates .</a:t>
            </a:r>
          </a:p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Find all courses that were offered at most once in 2017</a:t>
            </a:r>
          </a:p>
          <a:p>
            <a:pPr lvl="1">
              <a:buNone/>
              <a:tabLst>
                <a:tab pos="803275" algn="l"/>
                <a:tab pos="1547813" algn="l"/>
              </a:tabLst>
            </a:pPr>
            <a:r>
              <a:rPr lang="en-US" altLang="en-US" b="1" dirty="0"/>
              <a:t>    select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course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b="1" dirty="0"/>
              <a:t>where unique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R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i="1" dirty="0"/>
              <a:t>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2017);</a:t>
            </a:r>
          </a:p>
        </p:txBody>
      </p:sp>
    </p:spTree>
    <p:extLst>
      <p:ext uri="{BB962C8B-B14F-4D97-AF65-F5344CB8AC3E}">
        <p14:creationId xmlns:p14="http://schemas.microsoft.com/office/powerpoint/2010/main" val="1124041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470150"/>
            <a:ext cx="8077200" cy="609600"/>
          </a:xfrm>
        </p:spPr>
        <p:txBody>
          <a:bodyPr/>
          <a:lstStyle/>
          <a:p>
            <a:r>
              <a:rPr lang="en-US" altLang="en-US" dirty="0"/>
              <a:t>Subqueries in the From Clause</a:t>
            </a:r>
          </a:p>
        </p:txBody>
      </p:sp>
    </p:spTree>
    <p:extLst>
      <p:ext uri="{BB962C8B-B14F-4D97-AF65-F5344CB8AC3E}">
        <p14:creationId xmlns:p14="http://schemas.microsoft.com/office/powerpoint/2010/main" val="2484709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63BB9-6821-A147-AC7E-C0F2A27AE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72032"/>
            <a:ext cx="4298967" cy="55515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GoT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Characters.json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2719" y="744618"/>
            <a:ext cx="7751034" cy="53598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There are some strange things …</a:t>
            </a:r>
          </a:p>
          <a:p>
            <a:r>
              <a:rPr lang="en-US" sz="2400" dirty="0"/>
              <a:t>There are </a:t>
            </a:r>
            <a:r>
              <a:rPr lang="en-US" sz="2400" i="1" dirty="0"/>
              <a:t>siblings </a:t>
            </a:r>
            <a:r>
              <a:rPr lang="en-US" sz="2400" dirty="0"/>
              <a:t>and </a:t>
            </a:r>
            <a:r>
              <a:rPr lang="en-US" sz="2400" i="1" dirty="0"/>
              <a:t>sibling.</a:t>
            </a:r>
            <a:br>
              <a:rPr lang="en-US" sz="2400" i="1" dirty="0"/>
            </a:br>
            <a:r>
              <a:rPr lang="en-US" sz="2400" dirty="0"/>
              <a:t>A little analysis indicates that this must be a typo.</a:t>
            </a:r>
          </a:p>
          <a:p>
            <a:r>
              <a:rPr lang="en-US" sz="2400" dirty="0"/>
              <a:t>There are</a:t>
            </a:r>
          </a:p>
          <a:p>
            <a:pPr lvl="1"/>
            <a:r>
              <a:rPr lang="en-US" sz="2000" i="1" dirty="0"/>
              <a:t>actors</a:t>
            </a:r>
            <a:r>
              <a:rPr lang="en-US" sz="2000" dirty="0"/>
              <a:t> and </a:t>
            </a:r>
            <a:r>
              <a:rPr lang="en-US" sz="2000" i="1" dirty="0" err="1"/>
              <a:t>actorName</a:t>
            </a:r>
            <a:r>
              <a:rPr lang="en-US" sz="2000" i="1" dirty="0"/>
              <a:t>.</a:t>
            </a:r>
          </a:p>
          <a:p>
            <a:pPr lvl="1"/>
            <a:r>
              <a:rPr lang="en-US" sz="2000" dirty="0"/>
              <a:t>There is also </a:t>
            </a:r>
            <a:r>
              <a:rPr lang="en-US" sz="2000" i="1" dirty="0" err="1"/>
              <a:t>actorLink</a:t>
            </a:r>
            <a:r>
              <a:rPr lang="en-US" sz="2000" i="1" dirty="0"/>
              <a:t>.</a:t>
            </a:r>
          </a:p>
          <a:p>
            <a:r>
              <a:rPr lang="en-US" sz="2400" dirty="0"/>
              <a:t>The remainder seem to be relationships/associations</a:t>
            </a:r>
            <a:br>
              <a:rPr lang="en-US" sz="2400" dirty="0"/>
            </a:br>
            <a:r>
              <a:rPr lang="en-US" sz="2400" dirty="0"/>
              <a:t>between characters.</a:t>
            </a:r>
          </a:p>
          <a:p>
            <a:pPr lvl="1"/>
            <a:r>
              <a:rPr lang="en-US" sz="2000" dirty="0"/>
              <a:t>Some are unidirectional but paired, e.g. </a:t>
            </a:r>
            <a:r>
              <a:rPr lang="en-US" sz="2000" i="1" dirty="0"/>
              <a:t>killed, </a:t>
            </a:r>
            <a:r>
              <a:rPr lang="en-US" sz="2000" i="1" dirty="0" err="1"/>
              <a:t>killedBy</a:t>
            </a:r>
            <a:r>
              <a:rPr lang="en-US" sz="2000" i="1" dirty="0"/>
              <a:t>.</a:t>
            </a:r>
          </a:p>
          <a:p>
            <a:pPr lvl="1"/>
            <a:r>
              <a:rPr lang="en-US" sz="2000" dirty="0"/>
              <a:t>Bi-directional, </a:t>
            </a:r>
            <a:r>
              <a:rPr lang="en-US" sz="2000" i="1" dirty="0"/>
              <a:t>allies, siblings.</a:t>
            </a:r>
          </a:p>
          <a:p>
            <a:pPr lvl="1"/>
            <a:r>
              <a:rPr lang="en-US" sz="2000" dirty="0"/>
              <a:t>At least one relationship, </a:t>
            </a:r>
            <a:r>
              <a:rPr lang="en-US" sz="2000" i="1" dirty="0"/>
              <a:t>actors</a:t>
            </a:r>
            <a:r>
              <a:rPr lang="en-US" sz="2000" dirty="0"/>
              <a:t>, has properties.</a:t>
            </a:r>
          </a:p>
          <a:p>
            <a:r>
              <a:rPr lang="en-US" sz="2400" i="1" dirty="0" err="1"/>
              <a:t>characterName</a:t>
            </a:r>
            <a:r>
              <a:rPr lang="en-US" sz="2400" i="1" dirty="0"/>
              <a:t> is </a:t>
            </a:r>
            <a:r>
              <a:rPr lang="en-US" sz="2400" dirty="0"/>
              <a:t>“mostly” unique but there are some entities that have the same character name.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83799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Subqueries in the Form Clause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69912"/>
            <a:ext cx="7443495" cy="4876800"/>
          </a:xfrm>
        </p:spPr>
        <p:txBody>
          <a:bodyPr/>
          <a:lstStyle/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SQL allows a subquery expression to be used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Find the average instructors’ salaries of those departments where the average salary is greater than $42,000.”</a:t>
            </a:r>
          </a:p>
          <a:p>
            <a:pPr lvl="1"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Note that we do not need to use the </a:t>
            </a:r>
            <a:r>
              <a:rPr lang="en-US" altLang="en-US" b="1" dirty="0"/>
              <a:t>having </a:t>
            </a:r>
            <a:r>
              <a:rPr lang="en-US" altLang="en-US" dirty="0"/>
              <a:t>clause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Another way to write above query</a:t>
            </a:r>
          </a:p>
          <a:p>
            <a:pPr marL="0" indent="0"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sz="800" dirty="0"/>
              <a:t> 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           as </a:t>
            </a:r>
            <a:r>
              <a:rPr lang="en-US" altLang="en-US" i="1" dirty="0" err="1"/>
              <a:t>dept_avg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r>
              <a:rPr lang="en-US" altLang="en-US" dirty="0"/>
              <a:t>)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endParaRPr lang="en-US" altLang="en-US" dirty="0"/>
          </a:p>
          <a:p>
            <a:pPr>
              <a:buNone/>
              <a:tabLst>
                <a:tab pos="1146175" algn="l"/>
                <a:tab pos="1608138" algn="l"/>
                <a:tab pos="171132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04026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With Clause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736457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with</a:t>
            </a:r>
            <a:r>
              <a:rPr lang="en-US" altLang="en-US" dirty="0"/>
              <a:t> clause provides a way of defining a temporary relation whose definition is available only to the query in which the </a:t>
            </a:r>
            <a:r>
              <a:rPr lang="en-US" altLang="en-US" b="1" dirty="0"/>
              <a:t>with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clause occurs. </a:t>
            </a:r>
          </a:p>
          <a:p>
            <a:r>
              <a:rPr lang="en-US" altLang="en-US" dirty="0"/>
              <a:t>Find all departments with the maximum budget </a:t>
            </a:r>
            <a:br>
              <a:rPr lang="en-US" altLang="en-US" dirty="0"/>
            </a:br>
            <a:r>
              <a:rPr lang="en-US" altLang="en-US" sz="800" dirty="0"/>
              <a:t> </a:t>
            </a:r>
            <a:br>
              <a:rPr lang="en-US" altLang="en-US" b="1" dirty="0"/>
            </a:br>
            <a:r>
              <a:rPr lang="en-US" altLang="en-US" b="1" dirty="0"/>
              <a:t>     with </a:t>
            </a:r>
            <a:r>
              <a:rPr lang="en-US" altLang="en-US" i="1" dirty="0" err="1"/>
              <a:t>max_budget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value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br>
              <a:rPr lang="en-US" altLang="en-US" b="1" dirty="0"/>
            </a:br>
            <a:r>
              <a:rPr lang="en-US" altLang="en-US" b="1" dirty="0"/>
              <a:t>             </a:t>
            </a:r>
            <a:r>
              <a:rPr lang="en-US" altLang="en-US" dirty="0"/>
              <a:t>(</a:t>
            </a:r>
            <a:r>
              <a:rPr lang="en-US" altLang="en-US" b="1" dirty="0"/>
              <a:t>select max</a:t>
            </a:r>
            <a:r>
              <a:rPr lang="en-US" altLang="en-US" dirty="0"/>
              <a:t>(</a:t>
            </a:r>
            <a:r>
              <a:rPr lang="en-US" altLang="en-US" i="1" dirty="0"/>
              <a:t>budget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select </a:t>
            </a:r>
            <a:r>
              <a:rPr lang="en-US" altLang="en-US" i="1" dirty="0"/>
              <a:t>department.name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, </a:t>
            </a:r>
            <a:r>
              <a:rPr lang="en-US" altLang="en-US" i="1" dirty="0" err="1"/>
              <a:t>max_budget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budget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max_budget.value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54180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 Queries using With Clause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47763"/>
            <a:ext cx="7557504" cy="693864"/>
          </a:xfrm>
        </p:spPr>
        <p:txBody>
          <a:bodyPr/>
          <a:lstStyle/>
          <a:p>
            <a:r>
              <a:rPr lang="en-US" altLang="en-US" dirty="0"/>
              <a:t>Find all departments where the total salary is greater than the average of the total salary at all departments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3086471" y="1841627"/>
            <a:ext cx="6858036" cy="273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with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</a:t>
            </a:r>
            <a:r>
              <a:rPr lang="en-US" altLang="en-US" sz="1700" i="1" dirty="0">
                <a:solidFill>
                  <a:srgbClr val="000000"/>
                </a:solidFill>
              </a:rPr>
              <a:t> _total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    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b="1" dirty="0">
                <a:solidFill>
                  <a:srgbClr val="000000"/>
                </a:solidFill>
              </a:rPr>
              <a:t>sum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group by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),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i="1" dirty="0" err="1">
                <a:solidFill>
                  <a:srgbClr val="000000"/>
                </a:solidFill>
              </a:rPr>
              <a:t>dept_total_avg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   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b="1" dirty="0" err="1">
                <a:solidFill>
                  <a:srgbClr val="000000"/>
                </a:solidFill>
              </a:rPr>
              <a:t>avg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from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dept_total_avg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where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dept_total.value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&gt;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dept_total_avg.value</a:t>
            </a:r>
            <a:r>
              <a:rPr lang="en-US" altLang="en-US" sz="1700" dirty="0">
                <a:solidFill>
                  <a:srgbClr val="00000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96159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Scalar Subquery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546594" cy="4721796"/>
          </a:xfrm>
        </p:spPr>
        <p:txBody>
          <a:bodyPr/>
          <a:lstStyle/>
          <a:p>
            <a:r>
              <a:rPr lang="en-US" altLang="en-US" dirty="0"/>
              <a:t>Scalar subquery is one which is used where a single value is expected</a:t>
            </a:r>
          </a:p>
          <a:p>
            <a:r>
              <a:rPr lang="en-US" altLang="en-US" dirty="0"/>
              <a:t>List all departments along with the number of instructors in each department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( </a:t>
            </a:r>
            <a:r>
              <a:rPr lang="en-US" altLang="en-US" b="1" dirty="0"/>
              <a:t>select count</a:t>
            </a:r>
            <a:r>
              <a:rPr lang="en-US" altLang="en-US" dirty="0"/>
              <a:t>(*)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as </a:t>
            </a:r>
            <a:r>
              <a:rPr lang="en-US" altLang="en-US" i="1" dirty="0" err="1"/>
              <a:t>num_instructors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Runtime error if subquery returns more than one result tuple</a:t>
            </a:r>
          </a:p>
        </p:txBody>
      </p:sp>
    </p:spTree>
    <p:extLst>
      <p:ext uri="{BB962C8B-B14F-4D97-AF65-F5344CB8AC3E}">
        <p14:creationId xmlns:p14="http://schemas.microsoft.com/office/powerpoint/2010/main" val="200344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3638" y="112713"/>
            <a:ext cx="8077200" cy="6096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7" y="1145220"/>
            <a:ext cx="7420668" cy="3134173"/>
          </a:xfrm>
        </p:spPr>
        <p:txBody>
          <a:bodyPr/>
          <a:lstStyle/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753788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3638" y="167450"/>
            <a:ext cx="8077200" cy="6096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6" y="1143064"/>
            <a:ext cx="7634796" cy="5175250"/>
          </a:xfrm>
        </p:spPr>
        <p:txBody>
          <a:bodyPr/>
          <a:lstStyle/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652588" algn="l"/>
                <a:tab pos="263366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652588" algn="l"/>
                <a:tab pos="2633663" algn="l"/>
              </a:tabLst>
            </a:pPr>
            <a:endParaRPr lang="en-US" altLang="en-US" sz="800" dirty="0">
              <a:latin typeface="Century Gothic" panose="020B0502020202020204" pitchFamily="34" charset="0"/>
            </a:endParaRP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652588" algn="l"/>
                <a:tab pos="263366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652588" algn="l"/>
                <a:tab pos="2633663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652588" algn="l"/>
                <a:tab pos="263366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16016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7472"/>
            <a:ext cx="7875778" cy="814387"/>
          </a:xfrm>
        </p:spPr>
        <p:txBody>
          <a:bodyPr/>
          <a:lstStyle/>
          <a:p>
            <a:pPr>
              <a:tabLst>
                <a:tab pos="1370013" algn="l"/>
                <a:tab pos="3140075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370013" algn="l"/>
                <a:tab pos="3140075" algn="l"/>
              </a:tabLst>
            </a:pPr>
            <a:endParaRPr lang="en-US" altLang="en-US" dirty="0"/>
          </a:p>
          <a:p>
            <a:pPr>
              <a:tabLst>
                <a:tab pos="1370013" algn="l"/>
                <a:tab pos="3140075" algn="l"/>
              </a:tabLst>
            </a:pPr>
            <a:endParaRPr lang="en-US" altLang="en-US" dirty="0"/>
          </a:p>
          <a:p>
            <a:pPr>
              <a:tabLst>
                <a:tab pos="1370013" algn="l"/>
                <a:tab pos="3140075" algn="l"/>
              </a:tabLst>
            </a:pPr>
            <a:endParaRPr lang="en-US" altLang="en-US" dirty="0"/>
          </a:p>
          <a:p>
            <a:pPr lvl="1">
              <a:tabLst>
                <a:tab pos="1370013" algn="l"/>
                <a:tab pos="3140075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370013" algn="l"/>
                <a:tab pos="3140075" algn="l"/>
              </a:tabLst>
            </a:pPr>
            <a:r>
              <a:rPr lang="en-US" altLang="en-US" dirty="0"/>
              <a:t>Solution used in SQL:</a:t>
            </a:r>
          </a:p>
          <a:p>
            <a:pPr marL="1200150" lvl="2" indent="-342900">
              <a:buFont typeface="+mj-lt"/>
              <a:buAutoNum type="arabicPeriod"/>
              <a:tabLst>
                <a:tab pos="1370013" algn="l"/>
                <a:tab pos="3140075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1200150" lvl="2" indent="-342900">
              <a:buFont typeface="+mj-lt"/>
              <a:buAutoNum type="arabicPeriod"/>
              <a:tabLst>
                <a:tab pos="1370013" algn="l"/>
                <a:tab pos="3140075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370013" algn="l"/>
                <a:tab pos="3140075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3050959" y="1692402"/>
            <a:ext cx="6385650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700" dirty="0">
                <a:solidFill>
                  <a:srgbClr val="000000"/>
                </a:solidFill>
              </a:rPr>
              <a:t>&lt; (</a:t>
            </a:r>
            <a:r>
              <a:rPr kumimoji="1" lang="en-US" altLang="en-US" sz="17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700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700" b="1" dirty="0">
                <a:solidFill>
                  <a:srgbClr val="000000"/>
                </a:solidFill>
              </a:rPr>
              <a:t> </a:t>
            </a:r>
            <a:r>
              <a:rPr kumimoji="1" lang="en-US" altLang="en-US" sz="1700" dirty="0">
                <a:solidFill>
                  <a:srgbClr val="000000"/>
                </a:solidFill>
              </a:rPr>
              <a:t>(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700" dirty="0">
                <a:solidFill>
                  <a:srgbClr val="000000"/>
                </a:solidFill>
              </a:rPr>
              <a:t>)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700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27440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2493963" y="277813"/>
            <a:ext cx="8077200" cy="4572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8" y="1135412"/>
            <a:ext cx="7652552" cy="4587176"/>
          </a:xfrm>
        </p:spPr>
        <p:txBody>
          <a:bodyPr/>
          <a:lstStyle/>
          <a:p>
            <a:pPr>
              <a:tabLst>
                <a:tab pos="1204913" algn="l"/>
                <a:tab pos="1890713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204913" algn="l"/>
                <a:tab pos="1890713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204913" algn="l"/>
                <a:tab pos="1890713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45131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2413000" y="246063"/>
            <a:ext cx="8058150" cy="4572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4114" y="1106488"/>
            <a:ext cx="7561407" cy="5074856"/>
          </a:xfrm>
        </p:spPr>
        <p:txBody>
          <a:bodyPr/>
          <a:lstStyle/>
          <a:p>
            <a:pPr>
              <a:tabLst>
                <a:tab pos="908050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908050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908050" algn="l"/>
              </a:tabLst>
            </a:pPr>
            <a:r>
              <a:rPr lang="en-US" altLang="en-US" sz="800" i="1" dirty="0"/>
              <a:t> </a:t>
            </a:r>
          </a:p>
          <a:p>
            <a:pPr>
              <a:tabLst>
                <a:tab pos="90805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908050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908050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908050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3005831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2405063" y="123825"/>
            <a:ext cx="8077200" cy="6096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105345"/>
            <a:ext cx="7634796" cy="4876800"/>
          </a:xfrm>
        </p:spPr>
        <p:txBody>
          <a:bodyPr/>
          <a:lstStyle/>
          <a:p>
            <a:pPr>
              <a:tabLst>
                <a:tab pos="23368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23368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23368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23368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23368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23368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7071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GoT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Characters.json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– Conceptual Model Decisions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87EF77-9438-D64B-A075-933E7B8CD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66" y="696024"/>
            <a:ext cx="7602908" cy="35745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705" y="2447161"/>
            <a:ext cx="4153829" cy="1421372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Collapse things like:</a:t>
            </a:r>
          </a:p>
          <a:p>
            <a:pPr lvl="1"/>
            <a:r>
              <a:rPr lang="en-US" sz="1400" dirty="0">
                <a:solidFill>
                  <a:srgbClr val="7030A0"/>
                </a:solidFill>
              </a:rPr>
              <a:t>Killed, </a:t>
            </a:r>
            <a:r>
              <a:rPr lang="en-US" sz="1400" dirty="0" err="1">
                <a:solidFill>
                  <a:srgbClr val="7030A0"/>
                </a:solidFill>
              </a:rPr>
              <a:t>killedBy</a:t>
            </a:r>
            <a:r>
              <a:rPr lang="en-US" sz="1400" dirty="0">
                <a:solidFill>
                  <a:srgbClr val="7030A0"/>
                </a:solidFill>
              </a:rPr>
              <a:t> into</a:t>
            </a:r>
          </a:p>
          <a:p>
            <a:pPr lvl="1"/>
            <a:r>
              <a:rPr lang="en-US" sz="1400" dirty="0">
                <a:solidFill>
                  <a:srgbClr val="7030A0"/>
                </a:solidFill>
              </a:rPr>
              <a:t>Kill with source, target</a:t>
            </a:r>
          </a:p>
          <a:p>
            <a:pPr lvl="1"/>
            <a:r>
              <a:rPr lang="en-US" sz="1400" dirty="0" err="1">
                <a:solidFill>
                  <a:srgbClr val="7030A0"/>
                </a:solidFill>
              </a:rPr>
              <a:t>IsBidirectional</a:t>
            </a:r>
            <a:endParaRPr lang="en-US" sz="1400" dirty="0">
              <a:solidFill>
                <a:srgbClr val="7030A0"/>
              </a:solidFill>
            </a:endParaRPr>
          </a:p>
          <a:p>
            <a:pPr lvl="1"/>
            <a:r>
              <a:rPr lang="en-US" sz="1400" dirty="0">
                <a:solidFill>
                  <a:srgbClr val="7030A0"/>
                </a:solidFill>
              </a:rPr>
              <a:t>This is actually more at the logical level.</a:t>
            </a:r>
          </a:p>
          <a:p>
            <a:r>
              <a:rPr lang="en-US" sz="1800" dirty="0">
                <a:solidFill>
                  <a:srgbClr val="00B050"/>
                </a:solidFill>
              </a:rPr>
              <a:t>Replace things like:</a:t>
            </a:r>
          </a:p>
          <a:p>
            <a:pPr lvl="1"/>
            <a:r>
              <a:rPr lang="en-US" sz="1400" dirty="0">
                <a:solidFill>
                  <a:srgbClr val="00B050"/>
                </a:solidFill>
              </a:rPr>
              <a:t>Siblings, House, Allies into the same concept</a:t>
            </a:r>
          </a:p>
          <a:p>
            <a:pPr lvl="1"/>
            <a:r>
              <a:rPr lang="en-US" sz="1400" dirty="0">
                <a:solidFill>
                  <a:srgbClr val="00B050"/>
                </a:solidFill>
              </a:rPr>
              <a:t>Membership in a group</a:t>
            </a:r>
            <a:r>
              <a:rPr lang="en-US" sz="1400" dirty="0"/>
              <a:t>.</a:t>
            </a:r>
          </a:p>
          <a:p>
            <a:r>
              <a:rPr lang="en-US" sz="1800" dirty="0">
                <a:solidFill>
                  <a:srgbClr val="0070C0"/>
                </a:solidFill>
              </a:rPr>
              <a:t>The use of entities sets to implement relationships helps with:</a:t>
            </a:r>
          </a:p>
          <a:p>
            <a:pPr lvl="1"/>
            <a:r>
              <a:rPr lang="en-US" sz="1400" dirty="0">
                <a:solidFill>
                  <a:srgbClr val="0070C0"/>
                </a:solidFill>
              </a:rPr>
              <a:t>Many-to-Many</a:t>
            </a:r>
          </a:p>
          <a:p>
            <a:pPr lvl="1"/>
            <a:r>
              <a:rPr lang="en-US" sz="1400" dirty="0">
                <a:solidFill>
                  <a:srgbClr val="0070C0"/>
                </a:solidFill>
              </a:rPr>
              <a:t>Properties on relationships</a:t>
            </a:r>
          </a:p>
          <a:p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6DB44-F55A-2445-977A-E73C9DA67864}"/>
              </a:ext>
            </a:extLst>
          </p:cNvPr>
          <p:cNvSpPr/>
          <p:nvPr/>
        </p:nvSpPr>
        <p:spPr>
          <a:xfrm>
            <a:off x="2512464" y="2375731"/>
            <a:ext cx="1410056" cy="8374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E85F3B-3467-7F41-894E-692C1691473E}"/>
              </a:ext>
            </a:extLst>
          </p:cNvPr>
          <p:cNvSpPr/>
          <p:nvPr/>
        </p:nvSpPr>
        <p:spPr>
          <a:xfrm>
            <a:off x="6716994" y="1392963"/>
            <a:ext cx="1115862" cy="77599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C32083-CCA0-8D41-81CC-657A9425E2D2}"/>
              </a:ext>
            </a:extLst>
          </p:cNvPr>
          <p:cNvSpPr/>
          <p:nvPr/>
        </p:nvSpPr>
        <p:spPr>
          <a:xfrm>
            <a:off x="2589590" y="1138794"/>
            <a:ext cx="1115861" cy="7759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65A61-DD37-9F45-9D61-B112A7D33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185" y="3600701"/>
            <a:ext cx="2914650" cy="25844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B91FF5-CA66-B84E-B0C2-111D4AB18270}"/>
              </a:ext>
            </a:extLst>
          </p:cNvPr>
          <p:cNvCxnSpPr/>
          <p:nvPr/>
        </p:nvCxnSpPr>
        <p:spPr>
          <a:xfrm flipH="1" flipV="1">
            <a:off x="4386288" y="4892926"/>
            <a:ext cx="3629667" cy="43965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C5D243-D43C-C541-9629-78A2869A9561}"/>
              </a:ext>
            </a:extLst>
          </p:cNvPr>
          <p:cNvCxnSpPr>
            <a:cxnSpLocks/>
          </p:cNvCxnSpPr>
          <p:nvPr/>
        </p:nvCxnSpPr>
        <p:spPr>
          <a:xfrm flipH="1">
            <a:off x="4573510" y="5332576"/>
            <a:ext cx="3442445" cy="5137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459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2405063" y="123825"/>
            <a:ext cx="8077200" cy="6096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7" y="1100832"/>
            <a:ext cx="7634795" cy="3946657"/>
          </a:xfrm>
        </p:spPr>
        <p:txBody>
          <a:bodyPr/>
          <a:lstStyle/>
          <a:p>
            <a:pPr>
              <a:tabLst>
                <a:tab pos="23368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23368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23368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23368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23368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3756811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2419350" y="80963"/>
            <a:ext cx="8077200" cy="6096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6" y="1093790"/>
            <a:ext cx="7228909" cy="2576003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4379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with Scalar Subqueries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57213"/>
            <a:ext cx="7656559" cy="4538916"/>
          </a:xfrm>
        </p:spPr>
        <p:txBody>
          <a:bodyPr/>
          <a:lstStyle/>
          <a:p>
            <a:r>
              <a:rPr lang="en-US" altLang="en-US" dirty="0"/>
              <a:t>Recompute and update tot_creds value for all students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update </a:t>
            </a:r>
            <a:r>
              <a:rPr lang="en-US" altLang="en-US" i="1" dirty="0"/>
              <a:t>student S 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/>
              <a:t>tot_cred </a:t>
            </a:r>
            <a:r>
              <a:rPr lang="en-US" altLang="en-US" dirty="0"/>
              <a:t>= (</a:t>
            </a:r>
            <a:r>
              <a:rPr lang="en-US" altLang="en-US" b="1" dirty="0"/>
              <a:t>select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takes, course</a:t>
            </a:r>
            <a:br>
              <a:rPr lang="en-US" altLang="en-US" i="1" dirty="0"/>
            </a:br>
            <a:r>
              <a:rPr lang="en-US" altLang="en-US" i="1" dirty="0"/>
              <a:t>   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takes.course_id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course.course_id</a:t>
            </a:r>
            <a:r>
              <a:rPr lang="en-US" altLang="en-US" i="1" dirty="0"/>
              <a:t> 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                         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ID</a:t>
            </a:r>
            <a:r>
              <a:rPr lang="en-US" altLang="en-US" dirty="0"/>
              <a:t>=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ID.</a:t>
            </a:r>
            <a:r>
              <a:rPr lang="en-US" altLang="en-US" b="1" dirty="0" err="1"/>
              <a:t>and</a:t>
            </a:r>
            <a:r>
              <a:rPr lang="en-US" altLang="en-US" b="1" dirty="0"/>
              <a:t>                             				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</a:t>
            </a:r>
            <a:br>
              <a:rPr lang="en-US" altLang="en-US" b="1" dirty="0"/>
            </a:br>
            <a:r>
              <a:rPr lang="en-US" altLang="en-US" b="1" dirty="0"/>
              <a:t>                                        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r>
              <a:rPr lang="en-US" altLang="en-US" dirty="0"/>
              <a:t>);</a:t>
            </a:r>
          </a:p>
          <a:p>
            <a:r>
              <a:rPr lang="en-US" altLang="en-US" dirty="0"/>
              <a:t>Sets </a:t>
            </a:r>
            <a:r>
              <a:rPr lang="en-US" altLang="en-US" i="1" dirty="0"/>
              <a:t>tot_creds</a:t>
            </a:r>
            <a:r>
              <a:rPr lang="en-US" altLang="en-US" dirty="0"/>
              <a:t> to null for students who have not taken any course</a:t>
            </a:r>
          </a:p>
          <a:p>
            <a:r>
              <a:rPr lang="en-US" altLang="en-US" dirty="0"/>
              <a:t>Instead of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), use: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       case </a:t>
            </a:r>
            <a:br>
              <a:rPr lang="en-US" altLang="en-US" b="1" dirty="0"/>
            </a:br>
            <a:r>
              <a:rPr lang="en-US" altLang="en-US" b="1" dirty="0"/>
              <a:t>                 when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 </a:t>
            </a:r>
            <a:r>
              <a:rPr lang="en-US" altLang="en-US" b="1" dirty="0"/>
              <a:t>is not null then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</a:t>
            </a:r>
            <a:r>
              <a:rPr lang="en-US" altLang="en-US" b="1" dirty="0"/>
              <a:t>else </a:t>
            </a:r>
            <a:r>
              <a:rPr lang="en-US" altLang="en-US" dirty="0"/>
              <a:t>0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67016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4 : </a:t>
            </a:r>
            <a:r>
              <a:rPr lang="en-US" dirty="0"/>
              <a:t>Intermediate SQL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4608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94844"/>
            <a:ext cx="7585537" cy="45481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20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322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8993"/>
            <a:ext cx="7647681" cy="4983163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386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5297"/>
            <a:ext cx="7638802" cy="3541776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00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5020" y="1592318"/>
            <a:ext cx="4623768" cy="4114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9610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6303" y="1182414"/>
            <a:ext cx="4259678" cy="512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5830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3866" y="1176595"/>
            <a:ext cx="5743521" cy="4771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3289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white"/>
                </a:solidFill>
              </a:rPr>
              <a:t>e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pisodes.json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– Data File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093ED8-FD91-CD44-A6CA-27108A824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68" y="1297041"/>
            <a:ext cx="9782086" cy="231158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E0CB29-6B54-AB44-9D7E-91DD3739A330}"/>
              </a:ext>
            </a:extLst>
          </p:cNvPr>
          <p:cNvSpPr txBox="1"/>
          <p:nvPr/>
        </p:nvSpPr>
        <p:spPr>
          <a:xfrm>
            <a:off x="118068" y="748306"/>
            <a:ext cx="229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Episode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2E19FC-9106-4149-AB54-E20FA47A4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761" y="1067149"/>
            <a:ext cx="6148587" cy="361398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081AC6-D963-5044-A9CF-7BC0014F89E8}"/>
              </a:ext>
            </a:extLst>
          </p:cNvPr>
          <p:cNvSpPr txBox="1"/>
          <p:nvPr/>
        </p:nvSpPr>
        <p:spPr>
          <a:xfrm>
            <a:off x="5329578" y="584776"/>
            <a:ext cx="2051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Scene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DB44DA-C8F6-4340-9C6A-F2DF1D48FAFF}"/>
              </a:ext>
            </a:extLst>
          </p:cNvPr>
          <p:cNvSpPr txBox="1"/>
          <p:nvPr/>
        </p:nvSpPr>
        <p:spPr>
          <a:xfrm>
            <a:off x="219192" y="5233934"/>
            <a:ext cx="9782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average number of scenes per episode is: 57</a:t>
            </a:r>
          </a:p>
        </p:txBody>
      </p:sp>
    </p:spTree>
    <p:extLst>
      <p:ext uri="{BB962C8B-B14F-4D97-AF65-F5344CB8AC3E}">
        <p14:creationId xmlns:p14="http://schemas.microsoft.com/office/powerpoint/2010/main" val="20836642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3201"/>
            <a:ext cx="7668514" cy="4944032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6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870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18176"/>
            <a:ext cx="7745334" cy="301491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3554364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621047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0342519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700946" cy="468521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365760"/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8696834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Outer Join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4"/>
            <a:ext cx="7570979" cy="3779419"/>
          </a:xfrm>
        </p:spPr>
        <p:txBody>
          <a:bodyPr/>
          <a:lstStyle/>
          <a:p>
            <a:r>
              <a:rPr lang="en-US" altLang="en-US" dirty="0"/>
              <a:t>An extension of the join operation that avoids loss of information.</a:t>
            </a:r>
          </a:p>
          <a:p>
            <a:r>
              <a:rPr lang="en-US" altLang="en-US" dirty="0"/>
              <a:t>Computes the join and then adds tuples form one relation that does not match tuples in the other relation to the result of the join. </a:t>
            </a:r>
          </a:p>
          <a:p>
            <a:r>
              <a:rPr lang="en-US" altLang="en-US" dirty="0"/>
              <a:t>Uses </a:t>
            </a:r>
            <a:r>
              <a:rPr lang="en-US" altLang="en-US" i="1" dirty="0"/>
              <a:t>null</a:t>
            </a:r>
            <a:r>
              <a:rPr lang="en-US" altLang="en-US" dirty="0"/>
              <a:t> values.</a:t>
            </a:r>
          </a:p>
          <a:p>
            <a:r>
              <a:rPr lang="en-US" altLang="en-US" dirty="0"/>
              <a:t>Three forms of outer join:</a:t>
            </a:r>
          </a:p>
          <a:p>
            <a:pPr lvl="1"/>
            <a:r>
              <a:rPr lang="en-US" altLang="en-US" dirty="0"/>
              <a:t>left outer join</a:t>
            </a:r>
          </a:p>
          <a:p>
            <a:pPr lvl="1"/>
            <a:r>
              <a:rPr lang="en-US" altLang="en-US" dirty="0"/>
              <a:t>right outer join</a:t>
            </a:r>
          </a:p>
          <a:p>
            <a:pPr lvl="1"/>
            <a:r>
              <a:rPr lang="en-US" altLang="en-US" dirty="0"/>
              <a:t>full outer join</a:t>
            </a:r>
          </a:p>
        </p:txBody>
      </p:sp>
    </p:spTree>
    <p:extLst>
      <p:ext uri="{BB962C8B-B14F-4D97-AF65-F5344CB8AC3E}">
        <p14:creationId xmlns:p14="http://schemas.microsoft.com/office/powerpoint/2010/main" val="1382712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Outer Join </a:t>
            </a:r>
            <a:r>
              <a:rPr lang="en-US" altLang="en-US" dirty="0">
                <a:ea typeface="+mj-ea"/>
              </a:rPr>
              <a:t>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dirty="0"/>
              <a:t>Relation </a:t>
            </a:r>
            <a:r>
              <a:rPr lang="en-US" altLang="en-US" i="1" dirty="0"/>
              <a:t>course</a:t>
            </a:r>
          </a:p>
          <a:p>
            <a:endParaRPr lang="en-US" altLang="en-US" i="1" dirty="0"/>
          </a:p>
          <a:p>
            <a:endParaRPr lang="en-US" altLang="en-US" i="1" dirty="0"/>
          </a:p>
          <a:p>
            <a:pPr>
              <a:buNone/>
            </a:pPr>
            <a:endParaRPr lang="en-US" altLang="en-US" i="1" dirty="0"/>
          </a:p>
          <a:p>
            <a:pPr>
              <a:buNone/>
            </a:pPr>
            <a:endParaRPr lang="en-US" altLang="en-US" i="1" dirty="0"/>
          </a:p>
          <a:p>
            <a:r>
              <a:rPr lang="en-US" altLang="en-US" dirty="0"/>
              <a:t>Relation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r>
              <a:rPr lang="en-US" altLang="en-US" dirty="0"/>
              <a:t>Observe that 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i="1" dirty="0"/>
              <a:t>              course </a:t>
            </a:r>
            <a:r>
              <a:rPr lang="en-US" altLang="en-US" dirty="0"/>
              <a:t>information is missing CS-437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i="1" dirty="0"/>
              <a:t>             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dirty="0"/>
              <a:t>information is missing CS-315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i="1" dirty="0"/>
              <a:t>  </a:t>
            </a:r>
            <a:r>
              <a:rPr lang="en-US" altLang="en-US" sz="2000" i="1" dirty="0"/>
              <a:t>x</a:t>
            </a:r>
            <a:endParaRPr lang="en-US" altLang="en-US" sz="2000" dirty="0"/>
          </a:p>
          <a:p>
            <a:endParaRPr lang="en-US" altLang="en-US" sz="2000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1658113"/>
            <a:ext cx="3745294" cy="106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7" y="3401569"/>
            <a:ext cx="1929043" cy="106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373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Left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/>
              <a:t>natural left outer join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342900" lvl="1" indent="-34290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US" altLang="en-US" b="1" dirty="0"/>
              <a:t>⟕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52" y="1802616"/>
            <a:ext cx="5316318" cy="12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8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Right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/>
              <a:t>natural right outer join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342900" lvl="1" indent="-34290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IN" b="1" dirty="0">
                <a:cs typeface="Times New Roman" panose="02020603050405020304" pitchFamily="18" charset="0"/>
              </a:rPr>
              <a:t>⟖</a:t>
            </a:r>
            <a:r>
              <a:rPr lang="en-IN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44" y="1785906"/>
            <a:ext cx="5444073" cy="12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232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Full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natural full outer join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i="1" dirty="0" err="1"/>
              <a:t>prereq</a:t>
            </a:r>
            <a:endParaRPr lang="en-US" altLang="en-US" i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IN" b="1" dirty="0"/>
              <a:t>⟗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i="1" dirty="0"/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550" y="1698292"/>
            <a:ext cx="5046366" cy="13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25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Types and Conditions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06488"/>
            <a:ext cx="7436865" cy="224631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take two relations and return as a result another relation.</a:t>
            </a:r>
          </a:p>
          <a:p>
            <a:r>
              <a:rPr lang="en-US" altLang="en-US" dirty="0"/>
              <a:t>These additional operations are typically used as subquery expressions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Join condition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defines which tuples in the two relations match.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Join type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defines how tuples in each relation that do not match any tuple in the other relation (based on the join condition) are treated.</a:t>
            </a:r>
          </a:p>
        </p:txBody>
      </p:sp>
      <p:pic>
        <p:nvPicPr>
          <p:cNvPr id="1026" name="Picture 2" descr="C:\Users\as668\Desktop\4_0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0336" y="3438144"/>
            <a:ext cx="4840315" cy="1366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950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white"/>
                </a:solidFill>
              </a:rPr>
              <a:t>e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pisodes.json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– Scene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44EC3A-5754-2643-984E-1215CC87C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5" y="857519"/>
            <a:ext cx="3873322" cy="318648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85389B-B9B7-4C49-A4C0-63A493EA9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225" y="142608"/>
            <a:ext cx="3918460" cy="5763781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77DE99-FC8C-0A4B-B076-DF177C53F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0868" y="1566689"/>
            <a:ext cx="4769265" cy="4646976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BDBA18-12ED-814B-9935-5866C42C300F}"/>
              </a:ext>
            </a:extLst>
          </p:cNvPr>
          <p:cNvSpPr txBox="1"/>
          <p:nvPr/>
        </p:nvSpPr>
        <p:spPr>
          <a:xfrm>
            <a:off x="4520725" y="675118"/>
            <a:ext cx="2500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Scene Examples</a:t>
            </a:r>
          </a:p>
        </p:txBody>
      </p:sp>
    </p:spTree>
    <p:extLst>
      <p:ext uri="{BB962C8B-B14F-4D97-AF65-F5344CB8AC3E}">
        <p14:creationId xmlns:p14="http://schemas.microsoft.com/office/powerpoint/2010/main" val="15374317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b="1" dirty="0"/>
              <a:t> natural right outer join </a:t>
            </a:r>
            <a:r>
              <a:rPr lang="en-US" altLang="en-US" i="1" dirty="0" err="1"/>
              <a:t>prereq</a:t>
            </a:r>
            <a:endParaRPr lang="en-US" altLang="en-US" b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i="1" dirty="0"/>
              <a:t>course</a:t>
            </a:r>
            <a:r>
              <a:rPr lang="en-US" altLang="en-US" b="1" dirty="0"/>
              <a:t> full outer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using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0" y="1653927"/>
            <a:ext cx="4739672" cy="1135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704" y="3448857"/>
            <a:ext cx="4464092" cy="12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35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 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 </a:t>
            </a:r>
            <a:r>
              <a:rPr lang="en-US" altLang="en-US" b="1" dirty="0"/>
              <a:t>inner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on</a:t>
            </a:r>
            <a:br>
              <a:rPr lang="en-US" altLang="en-US" b="1" dirty="0"/>
            </a:br>
            <a:r>
              <a:rPr lang="en-US" altLang="en-US" i="1" dirty="0" err="1"/>
              <a:t>course.course_id</a:t>
            </a:r>
            <a:r>
              <a:rPr lang="en-US" altLang="en-US" i="1" dirty="0"/>
              <a:t> = </a:t>
            </a:r>
            <a:r>
              <a:rPr lang="en-US" altLang="en-US" i="1" dirty="0" err="1"/>
              <a:t>prereq.course_id</a:t>
            </a:r>
            <a:endParaRPr lang="en-US" altLang="en-US" i="1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dirty="0"/>
              <a:t>What is the difference between the above, and a natural join? </a:t>
            </a:r>
          </a:p>
          <a:p>
            <a:r>
              <a:rPr lang="en-US" altLang="en-US" i="1" dirty="0"/>
              <a:t>course </a:t>
            </a:r>
            <a:r>
              <a:rPr lang="en-US" altLang="en-US" b="1" dirty="0"/>
              <a:t>left outer join</a:t>
            </a:r>
            <a:r>
              <a:rPr lang="en-US" altLang="en-US" i="1" dirty="0"/>
              <a:t>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on</a:t>
            </a:r>
            <a:br>
              <a:rPr lang="en-US" altLang="en-US" i="1" dirty="0"/>
            </a:br>
            <a:r>
              <a:rPr lang="en-US" altLang="en-US" i="1" dirty="0" err="1"/>
              <a:t>course.course_id</a:t>
            </a:r>
            <a:r>
              <a:rPr lang="en-US" altLang="en-US" i="1" dirty="0"/>
              <a:t> = </a:t>
            </a:r>
            <a:r>
              <a:rPr lang="en-US" altLang="en-US" i="1" dirty="0" err="1"/>
              <a:t>prereq.course_id</a:t>
            </a:r>
            <a:endParaRPr lang="en-US" altLang="en-US" i="1" dirty="0"/>
          </a:p>
          <a:p>
            <a:pPr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062" y="1922405"/>
            <a:ext cx="5524216" cy="828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093626"/>
            <a:ext cx="5483156" cy="10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13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b="1" dirty="0"/>
              <a:t> natural right outer join </a:t>
            </a:r>
            <a:r>
              <a:rPr lang="en-US" altLang="en-US" i="1" dirty="0" err="1"/>
              <a:t>prereq</a:t>
            </a:r>
            <a:endParaRPr lang="en-US" altLang="en-US" b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i="1" dirty="0"/>
              <a:t>course</a:t>
            </a:r>
            <a:r>
              <a:rPr lang="en-US" altLang="en-US" b="1" dirty="0"/>
              <a:t> full outer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using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)</a:t>
            </a:r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84" y="1656430"/>
            <a:ext cx="4761572" cy="1140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704" y="3533027"/>
            <a:ext cx="4531990" cy="130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777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How to Think About Joins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6AE13-3D8B-1F4F-9D8B-D445CC824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92" y="744618"/>
            <a:ext cx="6841442" cy="538250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A049E70-C6D5-1446-BAB3-1EF6BC58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744618"/>
            <a:ext cx="4768552" cy="55164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Remember</a:t>
            </a:r>
          </a:p>
          <a:p>
            <a:pPr lvl="1"/>
            <a:r>
              <a:rPr lang="en-US" dirty="0"/>
              <a:t>The rows in the result are of the form:</a:t>
            </a:r>
            <a:br>
              <a:rPr lang="en-US" dirty="0"/>
            </a:br>
            <a:r>
              <a:rPr lang="en-US" dirty="0"/>
              <a:t>{ai, </a:t>
            </a:r>
            <a:r>
              <a:rPr lang="en-US" dirty="0" err="1"/>
              <a:t>aj</a:t>
            </a:r>
            <a:r>
              <a:rPr lang="en-US" dirty="0"/>
              <a:t>, am, b1,b7,b11}</a:t>
            </a:r>
          </a:p>
          <a:p>
            <a:pPr lvl="1"/>
            <a:r>
              <a:rPr lang="en-US" dirty="0"/>
              <a:t>Represent a pair of rows that “matched” on JOIN condition.</a:t>
            </a:r>
          </a:p>
          <a:p>
            <a:pPr lvl="1"/>
            <a:endParaRPr lang="en-US" dirty="0"/>
          </a:p>
          <a:p>
            <a:r>
              <a:rPr lang="en-US" dirty="0"/>
              <a:t>The way to think about these set diagrams is:</a:t>
            </a:r>
          </a:p>
          <a:p>
            <a:pPr lvl="1"/>
            <a:r>
              <a:rPr lang="en-US" dirty="0"/>
              <a:t>The cartesian product is all possible pairs of rows.</a:t>
            </a:r>
          </a:p>
          <a:p>
            <a:pPr lvl="1"/>
            <a:r>
              <a:rPr lang="en-US" dirty="0"/>
              <a:t>The JOINs represent the subsets of the cartesian product.</a:t>
            </a:r>
          </a:p>
        </p:txBody>
      </p:sp>
    </p:spTree>
    <p:extLst>
      <p:ext uri="{BB962C8B-B14F-4D97-AF65-F5344CB8AC3E}">
        <p14:creationId xmlns:p14="http://schemas.microsoft.com/office/powerpoint/2010/main" val="39843731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83170" cy="4937125"/>
          </a:xfrm>
        </p:spPr>
        <p:txBody>
          <a:bodyPr/>
          <a:lstStyle/>
          <a:p>
            <a:pPr>
              <a:tabLst>
                <a:tab pos="3205163" algn="ctr"/>
              </a:tabLst>
            </a:pPr>
            <a:r>
              <a:rPr lang="en-US" altLang="en-US" dirty="0"/>
              <a:t>In some cases, it is not desirable for all users to see the entire logical model (that is, all the actual relations stored in the database.)</a:t>
            </a:r>
          </a:p>
          <a:p>
            <a:pPr>
              <a:tabLst>
                <a:tab pos="3205163" algn="ctr"/>
              </a:tabLst>
            </a:pPr>
            <a:r>
              <a:rPr lang="en-US" altLang="en-US" dirty="0"/>
              <a:t>Consider a person who needs to know an instructors name and department, but not the salary.  This person should see a relation described, in SQL, by </a:t>
            </a:r>
            <a:br>
              <a:rPr lang="en-US" altLang="en-US" dirty="0"/>
            </a:br>
            <a:r>
              <a:rPr lang="en-US" altLang="en-US" dirty="0"/>
              <a:t>		</a:t>
            </a:r>
            <a:br>
              <a:rPr kumimoji="0" lang="en-US" altLang="en-US" b="1" dirty="0"/>
            </a:br>
            <a:r>
              <a:rPr kumimoji="0" lang="en-US" altLang="en-US" b="1" dirty="0"/>
              <a:t>             select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 err="1"/>
              <a:t>dept_name</a:t>
            </a:r>
            <a:br>
              <a:rPr kumimoji="0" lang="en-US" altLang="en-US" i="1" dirty="0"/>
            </a:br>
            <a:r>
              <a:rPr kumimoji="0" lang="en-US" altLang="en-US" i="1" dirty="0"/>
              <a:t>             </a:t>
            </a: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endParaRPr kumimoji="0" lang="en-US" altLang="en-US" dirty="0"/>
          </a:p>
          <a:p>
            <a:pPr>
              <a:buNone/>
              <a:tabLst>
                <a:tab pos="3205163" algn="ctr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3205163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view</a:t>
            </a:r>
            <a:r>
              <a:rPr lang="en-US" altLang="en-US" dirty="0"/>
              <a:t> provides a mechanism to hide certain data from the view of certain users. </a:t>
            </a:r>
          </a:p>
          <a:p>
            <a:pPr>
              <a:tabLst>
                <a:tab pos="3205163" algn="ctr"/>
              </a:tabLst>
            </a:pPr>
            <a:r>
              <a:rPr lang="en-US" altLang="en-US" dirty="0"/>
              <a:t>Any relation that is not of the conceptual model but is made visible to a user as a “virtual relation” is called a </a:t>
            </a:r>
            <a:r>
              <a:rPr lang="en-US" altLang="en-US" b="1" dirty="0">
                <a:solidFill>
                  <a:srgbClr val="002060"/>
                </a:solidFill>
              </a:rPr>
              <a:t>view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8455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Definition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69405"/>
            <a:ext cx="7497827" cy="4307268"/>
          </a:xfrm>
        </p:spPr>
        <p:txBody>
          <a:bodyPr/>
          <a:lstStyle/>
          <a:p>
            <a:pPr>
              <a:tabLst>
                <a:tab pos="3432175" algn="ctr"/>
              </a:tabLst>
            </a:pPr>
            <a:r>
              <a:rPr lang="en-US" altLang="en-US" dirty="0"/>
              <a:t>A view is defined using the </a:t>
            </a:r>
            <a:r>
              <a:rPr lang="en-US" altLang="en-US" b="1" dirty="0"/>
              <a:t>create view </a:t>
            </a:r>
            <a:r>
              <a:rPr lang="en-US" altLang="en-US" dirty="0"/>
              <a:t>statement which has the form</a:t>
            </a:r>
          </a:p>
          <a:p>
            <a:pPr>
              <a:lnSpc>
                <a:spcPct val="40000"/>
              </a:lnSpc>
              <a:tabLst>
                <a:tab pos="3432175" algn="ctr"/>
              </a:tabLst>
            </a:pPr>
            <a:endParaRPr lang="en-US" altLang="en-US" dirty="0"/>
          </a:p>
          <a:p>
            <a:pPr>
              <a:lnSpc>
                <a:spcPct val="40000"/>
              </a:lnSpc>
              <a:buNone/>
              <a:tabLst>
                <a:tab pos="3432175" algn="ctr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view </a:t>
            </a:r>
            <a:r>
              <a:rPr lang="en-US" altLang="en-US" i="1" dirty="0">
                <a:solidFill>
                  <a:srgbClr val="002060"/>
                </a:solidFill>
              </a:rPr>
              <a:t>v</a:t>
            </a:r>
            <a:r>
              <a:rPr lang="en-US" altLang="en-US" i="1" dirty="0">
                <a:solidFill>
                  <a:srgbClr val="000099"/>
                </a:solidFill>
              </a:rPr>
              <a:t> </a:t>
            </a:r>
            <a:r>
              <a:rPr lang="en-US" altLang="en-US" b="1" dirty="0"/>
              <a:t>as </a:t>
            </a:r>
            <a:r>
              <a:rPr lang="en-US" altLang="en-US" i="1" dirty="0"/>
              <a:t>&lt; </a:t>
            </a:r>
            <a:r>
              <a:rPr lang="en-US" altLang="en-US" dirty="0"/>
              <a:t>query expression &gt;</a:t>
            </a:r>
          </a:p>
          <a:p>
            <a:pPr>
              <a:lnSpc>
                <a:spcPct val="20000"/>
              </a:lnSpc>
              <a:buNone/>
              <a:tabLst>
                <a:tab pos="3432175" algn="ctr"/>
              </a:tabLst>
            </a:pPr>
            <a:endParaRPr lang="en-US" altLang="en-US" dirty="0"/>
          </a:p>
          <a:p>
            <a:pPr>
              <a:buNone/>
              <a:tabLst>
                <a:tab pos="3432175" algn="ctr"/>
              </a:tabLst>
            </a:pPr>
            <a:r>
              <a:rPr lang="en-US" altLang="en-US" dirty="0"/>
              <a:t>	where &lt;query expression&gt; is any legal SQL expression.  The view name is represented by </a:t>
            </a:r>
            <a:r>
              <a:rPr lang="en-US" altLang="en-US" i="1" dirty="0"/>
              <a:t>v.</a:t>
            </a:r>
            <a:endParaRPr lang="en-US" altLang="en-US" dirty="0"/>
          </a:p>
          <a:p>
            <a:pPr>
              <a:tabLst>
                <a:tab pos="3432175" algn="ctr"/>
              </a:tabLst>
            </a:pPr>
            <a:r>
              <a:rPr lang="en-US" altLang="en-US" dirty="0"/>
              <a:t>Once a view is defined, the view name can be used to refer to the virtual relation that the view generates.</a:t>
            </a:r>
          </a:p>
          <a:p>
            <a:pPr>
              <a:tabLst>
                <a:tab pos="3432175" algn="ctr"/>
              </a:tabLst>
            </a:pPr>
            <a:r>
              <a:rPr lang="en-US" altLang="en-US" dirty="0"/>
              <a:t>View definition is not the same as creating a new relation by evaluating the query expression  </a:t>
            </a:r>
          </a:p>
          <a:p>
            <a:pPr lvl="1">
              <a:tabLst>
                <a:tab pos="3432175" algn="ctr"/>
              </a:tabLst>
            </a:pPr>
            <a:r>
              <a:rPr lang="en-US" altLang="en-US" dirty="0"/>
              <a:t>Rather, a view definition causes the saving of an expression; the expression is substituted into queries using the view.</a:t>
            </a:r>
          </a:p>
        </p:txBody>
      </p:sp>
    </p:spTree>
    <p:extLst>
      <p:ext uri="{BB962C8B-B14F-4D97-AF65-F5344CB8AC3E}">
        <p14:creationId xmlns:p14="http://schemas.microsoft.com/office/powerpoint/2010/main" val="2826092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Definition and Use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50150" cy="4806632"/>
          </a:xfrm>
        </p:spPr>
        <p:txBody>
          <a:bodyPr/>
          <a:lstStyle/>
          <a:p>
            <a:pPr>
              <a:tabLst>
                <a:tab pos="1370013" algn="l"/>
              </a:tabLst>
            </a:pPr>
            <a:r>
              <a:rPr lang="en-US" altLang="en-US" dirty="0"/>
              <a:t>A view of instructors without their salary</a:t>
            </a:r>
          </a:p>
          <a:p>
            <a:pPr>
              <a:buNone/>
              <a:tabLst>
                <a:tab pos="1370013" algn="l"/>
              </a:tabLst>
            </a:pP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kumimoji="0" lang="en-US" altLang="en-US" b="1" dirty="0"/>
              <a:t>create view </a:t>
            </a:r>
            <a:r>
              <a:rPr lang="en-US" altLang="en-US" b="1" i="1" dirty="0">
                <a:solidFill>
                  <a:srgbClr val="002060"/>
                </a:solidFill>
              </a:rPr>
              <a:t>faculty</a:t>
            </a:r>
            <a:r>
              <a:rPr kumimoji="0" lang="en-US" altLang="en-US" i="1" dirty="0"/>
              <a:t> </a:t>
            </a:r>
            <a:r>
              <a:rPr kumimoji="0" lang="en-US" altLang="en-US" b="1" dirty="0"/>
              <a:t>as</a:t>
            </a:r>
            <a:r>
              <a:rPr lang="en-US" altLang="en-US" b="1" dirty="0"/>
              <a:t> </a:t>
            </a:r>
            <a:br>
              <a:rPr lang="en-US" altLang="en-US" b="1" dirty="0"/>
            </a:br>
            <a:r>
              <a:rPr lang="en-US" altLang="en-US" b="1" dirty="0"/>
              <a:t>                      </a:t>
            </a:r>
            <a:r>
              <a:rPr kumimoji="0" lang="en-US" altLang="en-US" b="1" dirty="0"/>
              <a:t>select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dept_name</a:t>
            </a:r>
            <a:br>
              <a:rPr kumimoji="0" lang="en-US" altLang="en-US" i="1" dirty="0"/>
            </a:br>
            <a:r>
              <a:rPr kumimoji="0" lang="en-US" altLang="en-US" i="1" dirty="0"/>
              <a:t>                      </a:t>
            </a: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endParaRPr kumimoji="0" lang="en-US" altLang="en-US" dirty="0"/>
          </a:p>
          <a:p>
            <a:pPr>
              <a:tabLst>
                <a:tab pos="1370013" algn="l"/>
              </a:tabLst>
            </a:pPr>
            <a:r>
              <a:rPr lang="en-US" altLang="en-US" dirty="0"/>
              <a:t>Find all instructors in the Biology department</a:t>
            </a:r>
          </a:p>
          <a:p>
            <a:pPr>
              <a:buNone/>
              <a:tabLst>
                <a:tab pos="1370013" algn="l"/>
              </a:tabLst>
            </a:pP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from </a:t>
            </a:r>
            <a:r>
              <a:rPr lang="en-US" altLang="en-US" b="1" i="1" dirty="0">
                <a:solidFill>
                  <a:srgbClr val="002060"/>
                </a:solidFill>
              </a:rPr>
              <a:t>faculty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dept_name = </a:t>
            </a:r>
            <a:r>
              <a:rPr lang="en-US" altLang="en-US" dirty="0"/>
              <a:t>'Biology'</a:t>
            </a:r>
          </a:p>
          <a:p>
            <a:pPr>
              <a:tabLst>
                <a:tab pos="1370013" algn="l"/>
              </a:tabLst>
            </a:pPr>
            <a:r>
              <a:rPr lang="en-US" altLang="en-US" dirty="0"/>
              <a:t>Create a view of department salary totals</a:t>
            </a:r>
          </a:p>
          <a:p>
            <a:pPr>
              <a:buNone/>
              <a:tabLst>
                <a:tab pos="1370013" algn="l"/>
              </a:tabLst>
            </a:pP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</a:t>
            </a:r>
            <a:r>
              <a:rPr lang="en-US" altLang="en-US" b="1" dirty="0"/>
              <a:t>create view </a:t>
            </a:r>
            <a:r>
              <a:rPr lang="en-US" altLang="en-US" b="1" i="1" dirty="0" err="1">
                <a:solidFill>
                  <a:srgbClr val="002060"/>
                </a:solidFill>
              </a:rPr>
              <a:t>departments_total_salary</a:t>
            </a:r>
            <a:r>
              <a:rPr lang="en-US" altLang="en-US" b="1" i="1" dirty="0">
                <a:solidFill>
                  <a:srgbClr val="002060"/>
                </a:solidFill>
              </a:rPr>
              <a:t>(dept_name, </a:t>
            </a:r>
            <a:r>
              <a:rPr lang="en-US" altLang="en-US" b="1" i="1" dirty="0" err="1">
                <a:solidFill>
                  <a:srgbClr val="002060"/>
                </a:solidFill>
              </a:rPr>
              <a:t>total_salary</a:t>
            </a:r>
            <a:r>
              <a:rPr lang="en-US" altLang="en-US" b="1" i="1" dirty="0">
                <a:solidFill>
                  <a:srgbClr val="000099"/>
                </a:solidFill>
              </a:rPr>
              <a:t>)</a:t>
            </a:r>
            <a:r>
              <a:rPr lang="en-US" altLang="en-US" i="1" dirty="0">
                <a:solidFill>
                  <a:srgbClr val="000099"/>
                </a:solidFill>
              </a:rPr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/>
              <a:t>sum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>
              <a:tabLst>
                <a:tab pos="1370013" algn="l"/>
              </a:tabLst>
            </a:pPr>
            <a:endParaRPr lang="en-US" altLang="en-US" sz="2000" dirty="0"/>
          </a:p>
          <a:p>
            <a:pPr>
              <a:buNone/>
              <a:tabLst>
                <a:tab pos="1370013" algn="l"/>
              </a:tabLst>
            </a:pPr>
            <a:endParaRPr lang="en-US" altLang="en-US" sz="2400" dirty="0"/>
          </a:p>
          <a:p>
            <a:pPr>
              <a:tabLst>
                <a:tab pos="1370013" algn="l"/>
              </a:tabLst>
            </a:pPr>
            <a:endParaRPr lang="en-US" altLang="en-US" sz="2000" dirty="0"/>
          </a:p>
          <a:p>
            <a:pPr>
              <a:tabLst>
                <a:tab pos="1370013" algn="l"/>
              </a:tabLst>
            </a:pPr>
            <a:endParaRPr lang="en-US" altLang="en-US" sz="2000" dirty="0"/>
          </a:p>
        </p:txBody>
      </p:sp>
      <p:sp>
        <p:nvSpPr>
          <p:cNvPr id="335877" name="Text Box 5"/>
          <p:cNvSpPr txBox="1">
            <a:spLocks noChangeArrowheads="1"/>
          </p:cNvSpPr>
          <p:nvPr/>
        </p:nvSpPr>
        <p:spPr bwMode="auto">
          <a:xfrm>
            <a:off x="2584450" y="5232400"/>
            <a:ext cx="7550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Pct val="90000"/>
            </a:pPr>
            <a:r>
              <a:rPr kumimoji="1" lang="en-US" altLang="en-US" sz="2400" b="1">
                <a:solidFill>
                  <a:srgbClr val="0000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5985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77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Views Defined Using Other Views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83191" cy="3380168"/>
          </a:xfrm>
        </p:spPr>
        <p:txBody>
          <a:bodyPr/>
          <a:lstStyle/>
          <a:p>
            <a:r>
              <a:rPr lang="en-US" altLang="en-US" dirty="0"/>
              <a:t>One view may be used in the expression defining another view </a:t>
            </a:r>
          </a:p>
          <a:p>
            <a:r>
              <a:rPr lang="en-US" altLang="en-US" dirty="0"/>
              <a:t>A view relation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is said to </a:t>
            </a:r>
            <a:r>
              <a:rPr lang="en-US" altLang="en-US" b="1" i="1" dirty="0">
                <a:solidFill>
                  <a:srgbClr val="002060"/>
                </a:solidFill>
              </a:rPr>
              <a:t>depend directly </a:t>
            </a:r>
            <a:r>
              <a:rPr lang="en-US" altLang="en-US" dirty="0"/>
              <a:t>on a 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 </a:t>
            </a:r>
            <a:r>
              <a:rPr lang="en-US" altLang="en-US" dirty="0"/>
              <a:t> if </a:t>
            </a:r>
            <a:r>
              <a:rPr lang="en-US" altLang="en-US" i="1" dirty="0"/>
              <a:t>v</a:t>
            </a:r>
            <a:r>
              <a:rPr lang="en-US" altLang="en-US" baseline="-25000" dirty="0"/>
              <a:t>2</a:t>
            </a:r>
            <a:r>
              <a:rPr lang="en-US" altLang="en-US" dirty="0"/>
              <a:t> is used in the expression defining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endParaRPr lang="en-US" altLang="en-US" dirty="0"/>
          </a:p>
          <a:p>
            <a:r>
              <a:rPr lang="en-US" altLang="en-US" dirty="0"/>
              <a:t>A view relation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is said to </a:t>
            </a:r>
            <a:r>
              <a:rPr lang="en-US" altLang="en-US" b="1" i="1" dirty="0">
                <a:solidFill>
                  <a:srgbClr val="002060"/>
                </a:solidFill>
              </a:rPr>
              <a:t>depend on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 </a:t>
            </a:r>
            <a:r>
              <a:rPr lang="en-US" altLang="en-US" dirty="0"/>
              <a:t>if either </a:t>
            </a:r>
            <a:r>
              <a:rPr lang="en-US" altLang="en-US" i="1" dirty="0"/>
              <a:t>v</a:t>
            </a:r>
            <a:r>
              <a:rPr lang="en-US" altLang="en-US" baseline="-25000" dirty="0"/>
              <a:t>1 </a:t>
            </a:r>
            <a:r>
              <a:rPr lang="en-US" altLang="en-US" dirty="0"/>
              <a:t>depends directly to </a:t>
            </a:r>
            <a:r>
              <a:rPr lang="en-US" altLang="en-US" i="1" dirty="0"/>
              <a:t>v</a:t>
            </a:r>
            <a:r>
              <a:rPr lang="en-US" altLang="en-US" baseline="-25000" dirty="0"/>
              <a:t>2 </a:t>
            </a:r>
            <a:r>
              <a:rPr lang="en-US" altLang="en-US" dirty="0"/>
              <a:t> or there is a path of dependencies from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to </a:t>
            </a:r>
            <a:r>
              <a:rPr lang="en-US" altLang="en-US" i="1" dirty="0"/>
              <a:t>v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</a:p>
          <a:p>
            <a:r>
              <a:rPr lang="en-US" altLang="en-US" dirty="0"/>
              <a:t>A view relation </a:t>
            </a:r>
            <a:r>
              <a:rPr lang="en-US" altLang="en-US" i="1" dirty="0"/>
              <a:t>v</a:t>
            </a:r>
            <a:r>
              <a:rPr lang="en-US" altLang="en-US" dirty="0"/>
              <a:t> is said to be </a:t>
            </a:r>
            <a:r>
              <a:rPr lang="en-US" altLang="en-US" b="1" i="1" dirty="0">
                <a:solidFill>
                  <a:srgbClr val="002060"/>
                </a:solidFill>
              </a:rPr>
              <a:t>recursive</a:t>
            </a:r>
            <a:r>
              <a:rPr lang="en-US" altLang="en-US" i="1" dirty="0"/>
              <a:t> </a:t>
            </a:r>
            <a:r>
              <a:rPr lang="en-US" altLang="en-US" dirty="0"/>
              <a:t> if it depends on itself.</a:t>
            </a:r>
          </a:p>
        </p:txBody>
      </p:sp>
    </p:spTree>
    <p:extLst>
      <p:ext uri="{BB962C8B-B14F-4D97-AF65-F5344CB8AC3E}">
        <p14:creationId xmlns:p14="http://schemas.microsoft.com/office/powerpoint/2010/main" val="29511210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Views Defined Using Other Views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18173"/>
            <a:ext cx="7570979" cy="4282884"/>
          </a:xfrm>
        </p:spPr>
        <p:txBody>
          <a:bodyPr/>
          <a:lstStyle/>
          <a:p>
            <a:r>
              <a:rPr lang="en-US" altLang="en-US" b="1" dirty="0"/>
              <a:t>create view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r>
              <a:rPr lang="en-US" altLang="en-US" b="1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select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sec_id</a:t>
            </a:r>
            <a:r>
              <a:rPr lang="en-US" altLang="en-US" dirty="0"/>
              <a:t>, </a:t>
            </a:r>
            <a:r>
              <a:rPr lang="en-US" altLang="en-US" i="1" dirty="0"/>
              <a:t>building</a:t>
            </a:r>
            <a:r>
              <a:rPr lang="en-US" altLang="en-US" dirty="0"/>
              <a:t>, </a:t>
            </a:r>
            <a:r>
              <a:rPr lang="en-US" altLang="en-US" i="1" dirty="0" err="1"/>
              <a:t>room_number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course</a:t>
            </a:r>
            <a:r>
              <a:rPr lang="en-US" altLang="en-US" dirty="0"/>
              <a:t>, </a:t>
            </a:r>
            <a:r>
              <a:rPr lang="en-US" altLang="en-US" i="1" dirty="0"/>
              <a:t>section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section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'Physics'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section</a:t>
            </a:r>
            <a:r>
              <a:rPr lang="en-US" altLang="en-US" dirty="0" err="1"/>
              <a:t>.</a:t>
            </a:r>
            <a:r>
              <a:rPr lang="en-US" altLang="en-US" i="1" dirty="0" err="1"/>
              <a:t>semester</a:t>
            </a:r>
            <a:r>
              <a:rPr lang="en-US" altLang="en-US" i="1" dirty="0"/>
              <a:t> </a:t>
            </a:r>
            <a:r>
              <a:rPr lang="en-US" altLang="en-US" dirty="0"/>
              <a:t>= 'Fall'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section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'2017’;</a:t>
            </a:r>
          </a:p>
          <a:p>
            <a:pPr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b="1" dirty="0"/>
              <a:t>create view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r>
              <a:rPr lang="en-US" altLang="en-US" b="1" i="1" dirty="0"/>
              <a:t>_</a:t>
            </a:r>
            <a:r>
              <a:rPr lang="en-US" altLang="en-US" i="1" dirty="0"/>
              <a:t>watson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select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room_number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b="1" dirty="0"/>
              <a:t>from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</a:t>
            </a:r>
            <a:r>
              <a:rPr lang="en-US" altLang="en-US" dirty="0"/>
              <a:t>= 'Watson';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35242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Expansion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Expand  the view :</a:t>
            </a:r>
          </a:p>
          <a:p>
            <a:pPr>
              <a:buNone/>
            </a:pPr>
            <a:r>
              <a:rPr lang="en-US" altLang="en-US" b="1" dirty="0"/>
              <a:t>          create view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physics_fall_2017_watson</a:t>
            </a:r>
            <a:r>
              <a:rPr lang="en-US" altLang="en-US" b="1" i="1" dirty="0"/>
              <a:t> 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  select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room_number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</a:t>
            </a:r>
            <a:r>
              <a:rPr lang="en-US" altLang="en-US" dirty="0"/>
              <a:t>= 'Watson</a:t>
            </a:r>
            <a:r>
              <a:rPr lang="en-US" altLang="ja-JP" dirty="0"/>
              <a:t>'</a:t>
            </a:r>
            <a:endParaRPr lang="en-US" altLang="en-US" dirty="0"/>
          </a:p>
          <a:p>
            <a:r>
              <a:rPr lang="en-US" altLang="en-US" dirty="0"/>
              <a:t>To: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3001963" y="2966255"/>
            <a:ext cx="7192962" cy="27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create view </a:t>
            </a:r>
            <a:r>
              <a:rPr kumimoji="1" lang="en-US" altLang="en-US" sz="1700" b="1" i="1" dirty="0">
                <a:solidFill>
                  <a:srgbClr val="002060"/>
                </a:solidFill>
                <a:latin typeface="Helvetica"/>
              </a:rPr>
              <a:t>physics_fall_2017_watson</a:t>
            </a:r>
            <a:r>
              <a:rPr lang="en-US" altLang="en-US" sz="1700" b="1" i="1" dirty="0">
                <a:solidFill>
                  <a:srgbClr val="002060"/>
                </a:solidFill>
              </a:rPr>
              <a:t>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room_number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from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building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room_number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course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section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where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section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and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dept_name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'Physics'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and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section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semester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'Fall'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and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section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year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'2017')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where </a:t>
            </a:r>
            <a:r>
              <a:rPr lang="en-US" altLang="en-US" sz="1700" i="1" dirty="0">
                <a:solidFill>
                  <a:srgbClr val="000000"/>
                </a:solidFill>
              </a:rPr>
              <a:t>building</a:t>
            </a:r>
            <a:r>
              <a:rPr lang="en-US" altLang="en-US" sz="1700" dirty="0">
                <a:solidFill>
                  <a:srgbClr val="000000"/>
                </a:solidFill>
              </a:rPr>
              <a:t>= 'Watson';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385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white"/>
                </a:solidFill>
              </a:rPr>
              <a:t>e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pisodes.json</a:t>
            </a:r>
            <a:r>
              <a:rPr lang="en-US" altLang="en-US" dirty="0">
                <a:solidFill>
                  <a:prstClr val="white"/>
                </a:solidFill>
              </a:rPr>
              <a:t>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Episode, Scene Conceptual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DC6F46-BD38-0246-A1B9-9DBBF5FEA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8711"/>
            <a:ext cx="11851216" cy="323475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634D36-A485-354C-BA1F-26E0D09D1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3794334"/>
            <a:ext cx="11778953" cy="2324158"/>
          </a:xfrm>
        </p:spPr>
        <p:txBody>
          <a:bodyPr>
            <a:noAutofit/>
          </a:bodyPr>
          <a:lstStyle/>
          <a:p>
            <a:r>
              <a:rPr lang="en-US" sz="2400" dirty="0"/>
              <a:t>This all seems pretty straightforward.</a:t>
            </a:r>
          </a:p>
          <a:p>
            <a:r>
              <a:rPr lang="en-US" sz="2400" dirty="0"/>
              <a:t>There are at least three nuances/complexities:</a:t>
            </a:r>
          </a:p>
          <a:p>
            <a:pPr lvl="1"/>
            <a:r>
              <a:rPr lang="en-US" sz="2000" dirty="0"/>
              <a:t>There are annotations/modifications to characters in a scene that seem hard to map into a relational structure. Appear to be inherently semi-structured.</a:t>
            </a:r>
          </a:p>
          <a:p>
            <a:pPr lvl="1"/>
            <a:r>
              <a:rPr lang="en-US" sz="2000" dirty="0"/>
              <a:t>There is a </a:t>
            </a:r>
            <a:r>
              <a:rPr lang="en-US" sz="2000" i="1" dirty="0"/>
              <a:t>ternary relationship</a:t>
            </a:r>
            <a:r>
              <a:rPr lang="en-US" sz="2000" dirty="0"/>
              <a:t> (scene, character, annotation).</a:t>
            </a:r>
          </a:p>
          <a:p>
            <a:pPr lvl="1"/>
            <a:r>
              <a:rPr lang="en-US" sz="2000" i="1" dirty="0"/>
              <a:t>Season</a:t>
            </a:r>
            <a:r>
              <a:rPr lang="en-US" sz="2000" dirty="0"/>
              <a:t> is logically an entity, and may have properties in the future, but does not have any now.</a:t>
            </a:r>
            <a:endParaRPr lang="en-US" sz="2000" i="1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714092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Expansion (Cont.)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638803" cy="4051236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A way to define the meaning of views defined in terms of other views.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Let view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be defined by an expression </a:t>
            </a:r>
            <a:r>
              <a:rPr lang="en-US" altLang="en-US" i="1" dirty="0"/>
              <a:t>e</a:t>
            </a:r>
            <a:r>
              <a:rPr lang="en-US" altLang="en-US" baseline="-25000" dirty="0"/>
              <a:t>1</a:t>
            </a:r>
            <a:r>
              <a:rPr lang="en-US" altLang="en-US" dirty="0"/>
              <a:t> that may itself contain uses of view relations.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View expansion of an expression repeats the following replacement step: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repeat</a:t>
            </a:r>
            <a:br>
              <a:rPr lang="en-US" altLang="en-US" b="1" dirty="0"/>
            </a:br>
            <a:r>
              <a:rPr lang="en-US" altLang="en-US" b="1" dirty="0"/>
              <a:t>		</a:t>
            </a:r>
            <a:r>
              <a:rPr lang="en-US" altLang="en-US" dirty="0"/>
              <a:t>Find any 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i</a:t>
            </a:r>
            <a:r>
              <a:rPr lang="en-US" altLang="en-US" dirty="0"/>
              <a:t> in </a:t>
            </a:r>
            <a:r>
              <a:rPr lang="en-US" altLang="en-US" i="1" dirty="0"/>
              <a:t>e</a:t>
            </a:r>
            <a:r>
              <a:rPr lang="en-US" altLang="en-US" baseline="-25000" dirty="0"/>
              <a:t>1</a:t>
            </a:r>
            <a:br>
              <a:rPr lang="en-US" altLang="en-US" dirty="0"/>
            </a:br>
            <a:r>
              <a:rPr lang="en-US" altLang="en-US" dirty="0"/>
              <a:t>		Replace the 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i</a:t>
            </a:r>
            <a:r>
              <a:rPr lang="en-US" altLang="en-US" dirty="0"/>
              <a:t> by the expression defining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i</a:t>
            </a:r>
            <a:r>
              <a:rPr lang="en-US" altLang="en-US" dirty="0"/>
              <a:t>            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until</a:t>
            </a:r>
            <a:r>
              <a:rPr lang="en-US" altLang="en-US" dirty="0"/>
              <a:t> no more view relations are present in </a:t>
            </a:r>
            <a:r>
              <a:rPr lang="en-US" altLang="en-US" i="1" dirty="0"/>
              <a:t>e</a:t>
            </a:r>
            <a:r>
              <a:rPr lang="en-US" altLang="en-US" baseline="-25000" dirty="0"/>
              <a:t>1</a:t>
            </a:r>
            <a:endParaRPr lang="en-US" altLang="en-US" dirty="0"/>
          </a:p>
          <a:p>
            <a:pPr>
              <a:tabLst>
                <a:tab pos="681038" algn="l"/>
              </a:tabLst>
            </a:pPr>
            <a:r>
              <a:rPr lang="en-US" altLang="en-US" dirty="0"/>
              <a:t>As long as the view definitions are not recursive, this loop will terminate</a:t>
            </a:r>
          </a:p>
        </p:txBody>
      </p:sp>
    </p:spTree>
    <p:extLst>
      <p:ext uri="{BB962C8B-B14F-4D97-AF65-F5344CB8AC3E}">
        <p14:creationId xmlns:p14="http://schemas.microsoft.com/office/powerpoint/2010/main" val="5820662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Materialized Views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03517"/>
            <a:ext cx="7665435" cy="3502596"/>
          </a:xfrm>
        </p:spPr>
        <p:txBody>
          <a:bodyPr/>
          <a:lstStyle/>
          <a:p>
            <a:r>
              <a:rPr lang="en-US" altLang="en-US" dirty="0"/>
              <a:t>Certain database systems allow view relations to be physically stored.</a:t>
            </a:r>
          </a:p>
          <a:p>
            <a:pPr lvl="1"/>
            <a:r>
              <a:rPr lang="en-US" altLang="en-US" dirty="0"/>
              <a:t> Physical copy created when the view is defined.</a:t>
            </a:r>
          </a:p>
          <a:p>
            <a:pPr lvl="1"/>
            <a:r>
              <a:rPr lang="en-US" altLang="en-US" dirty="0"/>
              <a:t>Such views are called </a:t>
            </a:r>
            <a:r>
              <a:rPr lang="en-US" altLang="en-US" b="1" dirty="0">
                <a:solidFill>
                  <a:srgbClr val="002060"/>
                </a:solidFill>
              </a:rPr>
              <a:t>Materialized view</a:t>
            </a:r>
            <a:r>
              <a:rPr lang="en-US" altLang="en-US" dirty="0"/>
              <a:t>:</a:t>
            </a:r>
          </a:p>
          <a:p>
            <a:r>
              <a:rPr lang="en-US" altLang="en-US" dirty="0"/>
              <a:t>If relations used in the query are updated, the materialized view result becomes out of date</a:t>
            </a:r>
          </a:p>
          <a:p>
            <a:pPr lvl="1"/>
            <a:r>
              <a:rPr lang="en-US" altLang="en-US" dirty="0"/>
              <a:t>Need to </a:t>
            </a:r>
            <a:r>
              <a:rPr lang="en-US" altLang="en-US" b="1" dirty="0">
                <a:solidFill>
                  <a:srgbClr val="002060"/>
                </a:solidFill>
              </a:rPr>
              <a:t>maintain</a:t>
            </a:r>
            <a:r>
              <a:rPr lang="en-US" altLang="en-US" dirty="0"/>
              <a:t> the view, by updating the view whenever the underlying relations are updated.</a:t>
            </a:r>
          </a:p>
        </p:txBody>
      </p:sp>
    </p:spTree>
    <p:extLst>
      <p:ext uri="{BB962C8B-B14F-4D97-AF65-F5344CB8AC3E}">
        <p14:creationId xmlns:p14="http://schemas.microsoft.com/office/powerpoint/2010/main" val="19073852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Update of a View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595362" cy="4952936"/>
          </a:xfrm>
        </p:spPr>
        <p:txBody>
          <a:bodyPr/>
          <a:lstStyle/>
          <a:p>
            <a:pPr>
              <a:tabLst>
                <a:tab pos="1085850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faculty </a:t>
            </a:r>
            <a:r>
              <a:rPr lang="en-US" altLang="en-US" dirty="0"/>
              <a:t>view which we defined earlier</a:t>
            </a:r>
            <a:endParaRPr lang="en-US" altLang="en-US" b="1" dirty="0"/>
          </a:p>
          <a:p>
            <a:pPr>
              <a:buNone/>
              <a:tabLst>
                <a:tab pos="108585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insert into </a:t>
            </a:r>
            <a:r>
              <a:rPr lang="en-US" altLang="en-US" i="1" dirty="0"/>
              <a:t>faculty </a:t>
            </a:r>
          </a:p>
          <a:p>
            <a:pPr>
              <a:buNone/>
              <a:tabLst>
                <a:tab pos="1085850" algn="l"/>
              </a:tabLst>
            </a:pPr>
            <a:r>
              <a:rPr lang="en-US" altLang="en-US" b="1" i="1" dirty="0"/>
              <a:t>          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('30765', 'Green', 'Music');</a:t>
            </a:r>
          </a:p>
          <a:p>
            <a:pPr>
              <a:tabLst>
                <a:tab pos="1085850" algn="l"/>
              </a:tabLst>
            </a:pPr>
            <a:r>
              <a:rPr lang="en-US" altLang="en-US" dirty="0"/>
              <a:t>This insertion must be represented by the insertion into 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</a:t>
            </a:r>
          </a:p>
          <a:p>
            <a:pPr lvl="1"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Must have a  value for salary.</a:t>
            </a:r>
          </a:p>
          <a:p>
            <a:pPr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Two approaches</a:t>
            </a:r>
          </a:p>
          <a:p>
            <a:pPr lvl="1"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Reject the insert</a:t>
            </a:r>
          </a:p>
          <a:p>
            <a:pPr lvl="1"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Inset the tuple</a:t>
            </a:r>
          </a:p>
          <a:p>
            <a:pPr>
              <a:buNone/>
              <a:tabLst>
                <a:tab pos="1085850" algn="l"/>
              </a:tabLst>
            </a:pPr>
            <a:r>
              <a:rPr lang="en-US" altLang="en-US" dirty="0"/>
              <a:t>			('30765', 'Green', 'Music', null)</a:t>
            </a:r>
          </a:p>
          <a:p>
            <a:pPr>
              <a:buNone/>
              <a:tabLst>
                <a:tab pos="1085850" algn="l"/>
              </a:tabLst>
            </a:pPr>
            <a:r>
              <a:rPr lang="en-US" altLang="en-US" dirty="0"/>
              <a:t>	      into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</a:t>
            </a:r>
          </a:p>
          <a:p>
            <a:pPr>
              <a:buNone/>
              <a:tabLst>
                <a:tab pos="1085850" algn="l"/>
              </a:tabLst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440353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14270" y="1174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Some Updates Cannot be Translated Uniquely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2991" y="1201918"/>
            <a:ext cx="7369651" cy="4162563"/>
          </a:xfrm>
        </p:spPr>
        <p:txBody>
          <a:bodyPr/>
          <a:lstStyle/>
          <a:p>
            <a:r>
              <a:rPr lang="en-US" altLang="en-US" b="1" dirty="0"/>
              <a:t>create view </a:t>
            </a:r>
            <a:r>
              <a:rPr lang="en-US" altLang="en-US" i="1" dirty="0" err="1"/>
              <a:t>instructor_info</a:t>
            </a:r>
            <a:r>
              <a:rPr lang="en-US" altLang="en-US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select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i="1" dirty="0"/>
              <a:t>name</a:t>
            </a:r>
            <a:r>
              <a:rPr lang="en-US" altLang="en-US" dirty="0"/>
              <a:t>, </a:t>
            </a:r>
            <a:r>
              <a:rPr lang="en-US" altLang="en-US" i="1" dirty="0"/>
              <a:t>building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r>
              <a:rPr lang="en-US" altLang="en-US" dirty="0"/>
              <a:t>,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=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;</a:t>
            </a:r>
          </a:p>
          <a:p>
            <a:r>
              <a:rPr lang="en-US" altLang="en-US" b="1" dirty="0">
                <a:sym typeface="Symbol" panose="05050102010706020507" pitchFamily="18" charset="2"/>
              </a:rPr>
              <a:t>insert into </a:t>
            </a:r>
            <a:r>
              <a:rPr lang="en-US" altLang="en-US" i="1" dirty="0" err="1">
                <a:sym typeface="Symbol" panose="05050102010706020507" pitchFamily="18" charset="2"/>
              </a:rPr>
              <a:t>instructor_info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b="1" i="1" dirty="0">
                <a:sym typeface="Symbol" panose="05050102010706020507" pitchFamily="18" charset="2"/>
              </a:rPr>
              <a:t>             </a:t>
            </a:r>
            <a:r>
              <a:rPr lang="en-US" altLang="en-US" b="1" dirty="0">
                <a:sym typeface="Symbol" panose="05050102010706020507" pitchFamily="18" charset="2"/>
              </a:rPr>
              <a:t>values </a:t>
            </a:r>
            <a:r>
              <a:rPr lang="en-US" altLang="en-US" dirty="0">
                <a:sym typeface="Symbol" panose="05050102010706020507" pitchFamily="18" charset="2"/>
              </a:rPr>
              <a:t>('69987', 'White', 'Taylor');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Issues</a:t>
            </a:r>
          </a:p>
          <a:p>
            <a:pPr lvl="1"/>
            <a:r>
              <a:rPr lang="en-US" altLang="en-US" dirty="0"/>
              <a:t>Which department, if multiple departments in Taylor?</a:t>
            </a:r>
          </a:p>
          <a:p>
            <a:pPr lvl="1"/>
            <a:r>
              <a:rPr lang="en-US" altLang="en-US" dirty="0"/>
              <a:t>What if no department is in Taylor?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1800000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And Some Not at All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6400547" cy="3417252"/>
          </a:xfrm>
        </p:spPr>
        <p:txBody>
          <a:bodyPr/>
          <a:lstStyle/>
          <a:p>
            <a:r>
              <a:rPr lang="en-US" altLang="en-US" b="1" dirty="0"/>
              <a:t>create view </a:t>
            </a:r>
            <a:r>
              <a:rPr lang="en-US" altLang="en-US" i="1" dirty="0" err="1"/>
              <a:t>history_instructors</a:t>
            </a:r>
            <a:r>
              <a:rPr lang="en-US" altLang="en-US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dept_name</a:t>
            </a:r>
            <a:r>
              <a:rPr lang="en-US" altLang="en-US" dirty="0"/>
              <a:t>= 'History';</a:t>
            </a:r>
          </a:p>
          <a:p>
            <a:r>
              <a:rPr lang="en-US" altLang="en-US" dirty="0"/>
              <a:t>What happens if we insert </a:t>
            </a:r>
          </a:p>
          <a:p>
            <a:pPr>
              <a:buNone/>
            </a:pPr>
            <a:r>
              <a:rPr lang="en-US" altLang="en-US" dirty="0"/>
              <a:t>           ('25566', 'Brown', 'Biology', 100000)</a:t>
            </a:r>
          </a:p>
          <a:p>
            <a:pPr>
              <a:buNone/>
            </a:pPr>
            <a:r>
              <a:rPr lang="en-US" altLang="en-US" dirty="0"/>
              <a:t>       into </a:t>
            </a:r>
            <a:r>
              <a:rPr lang="en-US" altLang="en-US" i="1" dirty="0" err="1"/>
              <a:t>history_instructors</a:t>
            </a:r>
            <a:r>
              <a:rPr lang="en-US" altLang="en-US" i="1" dirty="0"/>
              <a:t>?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93843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Updates in SQL 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9276"/>
            <a:ext cx="7400291" cy="3184229"/>
          </a:xfrm>
        </p:spPr>
        <p:txBody>
          <a:bodyPr/>
          <a:lstStyle/>
          <a:p>
            <a:r>
              <a:rPr lang="en-US" altLang="en-US" dirty="0"/>
              <a:t>Most SQL implementations allow updates only on simple views </a:t>
            </a:r>
          </a:p>
          <a:p>
            <a:pPr lvl="1"/>
            <a:r>
              <a:rPr lang="en-US" altLang="en-US" dirty="0"/>
              <a:t>The </a:t>
            </a:r>
            <a:r>
              <a:rPr lang="en-US" altLang="en-US" b="1" dirty="0"/>
              <a:t>from </a:t>
            </a:r>
            <a:r>
              <a:rPr lang="en-US" altLang="en-US" dirty="0"/>
              <a:t>clause has only one database relation.</a:t>
            </a:r>
          </a:p>
          <a:p>
            <a:pPr lvl="1"/>
            <a:r>
              <a:rPr lang="en-US" altLang="en-US" dirty="0"/>
              <a:t>The </a:t>
            </a:r>
            <a:r>
              <a:rPr lang="en-US" altLang="en-US" b="1" dirty="0"/>
              <a:t>select </a:t>
            </a:r>
            <a:r>
              <a:rPr lang="en-US" altLang="en-US" dirty="0"/>
              <a:t>clause contains only attribute names of the relation, and does not have any expressions, aggregates, or </a:t>
            </a:r>
            <a:r>
              <a:rPr lang="en-US" altLang="en-US" b="1" dirty="0"/>
              <a:t>distinct </a:t>
            </a:r>
            <a:r>
              <a:rPr lang="en-US" altLang="en-US" dirty="0"/>
              <a:t>specification.</a:t>
            </a:r>
          </a:p>
          <a:p>
            <a:pPr lvl="1"/>
            <a:r>
              <a:rPr lang="en-US" altLang="en-US" dirty="0"/>
              <a:t>Any attribute not listed in the </a:t>
            </a:r>
            <a:r>
              <a:rPr lang="en-US" altLang="en-US" b="1" dirty="0"/>
              <a:t>select </a:t>
            </a:r>
            <a:r>
              <a:rPr lang="en-US" altLang="en-US" dirty="0"/>
              <a:t>clause can be set to null</a:t>
            </a:r>
          </a:p>
          <a:p>
            <a:pPr lvl="1"/>
            <a:r>
              <a:rPr lang="en-US" altLang="en-US" dirty="0"/>
              <a:t>The query does not have a </a:t>
            </a:r>
            <a:r>
              <a:rPr lang="en-US" altLang="en-US" b="1" dirty="0"/>
              <a:t>group </a:t>
            </a:r>
            <a:r>
              <a:rPr lang="en-US" altLang="en-US" dirty="0"/>
              <a:t>by or </a:t>
            </a:r>
            <a:r>
              <a:rPr lang="en-US" altLang="en-US" b="1" dirty="0"/>
              <a:t>having </a:t>
            </a:r>
            <a:r>
              <a:rPr lang="en-US" altLang="en-US" dirty="0"/>
              <a:t>clause.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867220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Integrity Constraints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5064"/>
            <a:ext cx="7505638" cy="4302569"/>
          </a:xfrm>
        </p:spPr>
        <p:txBody>
          <a:bodyPr/>
          <a:lstStyle/>
          <a:p>
            <a:r>
              <a:rPr lang="en-US" altLang="en-US" dirty="0"/>
              <a:t>Integrity constraints guard against accidental damage to the database, by ensuring that authorized changes to the database do not result in a loss of data consistency. </a:t>
            </a:r>
          </a:p>
          <a:p>
            <a:pPr lvl="1"/>
            <a:r>
              <a:rPr lang="en-US" altLang="en-US" dirty="0"/>
              <a:t>A checking account must have a balance greater than $10,000.00</a:t>
            </a:r>
          </a:p>
          <a:p>
            <a:pPr lvl="1"/>
            <a:r>
              <a:rPr lang="en-US" altLang="en-US" dirty="0"/>
              <a:t>A salary of a bank employee must be at least $4.00 an hour</a:t>
            </a:r>
          </a:p>
          <a:p>
            <a:pPr lvl="1"/>
            <a:r>
              <a:rPr lang="en-US" altLang="en-US" dirty="0"/>
              <a:t>A customer must have a (non-null) phone number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641768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09538"/>
            <a:ext cx="8077200" cy="609600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Constraints on a Single Relation 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8864" y="1177926"/>
            <a:ext cx="7136765" cy="2640013"/>
          </a:xfrm>
        </p:spPr>
        <p:txBody>
          <a:bodyPr/>
          <a:lstStyle/>
          <a:p>
            <a:r>
              <a:rPr lang="en-US" altLang="en-US" b="1" dirty="0"/>
              <a:t>not null</a:t>
            </a:r>
          </a:p>
          <a:p>
            <a:r>
              <a:rPr lang="en-US" altLang="en-US" b="1" dirty="0"/>
              <a:t>primary key</a:t>
            </a:r>
          </a:p>
          <a:p>
            <a:r>
              <a:rPr lang="en-US" altLang="en-US" b="1" dirty="0"/>
              <a:t>unique</a:t>
            </a:r>
            <a:endParaRPr lang="en-US" altLang="en-US" dirty="0"/>
          </a:p>
          <a:p>
            <a:r>
              <a:rPr lang="en-US" altLang="en-US" b="1" dirty="0"/>
              <a:t>check </a:t>
            </a:r>
            <a:r>
              <a:rPr lang="en-US" altLang="en-US" dirty="0"/>
              <a:t>(P), where P is a predicate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7004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310316" y="153909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Not Null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8864" y="1135064"/>
            <a:ext cx="7144321" cy="2656649"/>
          </a:xfrm>
        </p:spPr>
        <p:txBody>
          <a:bodyPr/>
          <a:lstStyle/>
          <a:p>
            <a:r>
              <a:rPr kumimoji="0" lang="en-US" altLang="en-US" b="1" dirty="0"/>
              <a:t>not null</a:t>
            </a:r>
          </a:p>
          <a:p>
            <a:pPr lvl="1"/>
            <a:r>
              <a:rPr kumimoji="0" lang="en-US" altLang="en-US" dirty="0"/>
              <a:t>Declare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 and </a:t>
            </a:r>
            <a:r>
              <a:rPr kumimoji="0" lang="en-US" altLang="en-US" i="1" dirty="0"/>
              <a:t>budget</a:t>
            </a:r>
            <a:r>
              <a:rPr kumimoji="0" lang="en-US" altLang="en-US" dirty="0"/>
              <a:t> to be </a:t>
            </a:r>
            <a:r>
              <a:rPr lang="en-US" altLang="en-US" b="1" dirty="0"/>
              <a:t>not null</a:t>
            </a:r>
          </a:p>
          <a:p>
            <a:pPr>
              <a:buFont typeface="Monotype Sorts" charset="2"/>
              <a:buNone/>
            </a:pPr>
            <a:r>
              <a:rPr kumimoji="0" lang="en-US" altLang="en-US" i="1" dirty="0"/>
              <a:t>	          name </a:t>
            </a:r>
            <a:r>
              <a:rPr kumimoji="0" lang="en-US" altLang="en-US" b="1" dirty="0" err="1"/>
              <a:t>varchar</a:t>
            </a:r>
            <a:r>
              <a:rPr kumimoji="0" lang="en-US" altLang="en-US" dirty="0"/>
              <a:t>(20) </a:t>
            </a:r>
            <a:r>
              <a:rPr kumimoji="0" lang="en-US" altLang="en-US" b="1" dirty="0"/>
              <a:t>not null</a:t>
            </a:r>
            <a:br>
              <a:rPr kumimoji="0" lang="en-US" altLang="en-US" b="1" dirty="0"/>
            </a:br>
            <a:r>
              <a:rPr kumimoji="0" lang="en-US" altLang="en-US" b="1" dirty="0"/>
              <a:t>          </a:t>
            </a:r>
            <a:r>
              <a:rPr kumimoji="0" lang="en-US" altLang="en-US" i="1" dirty="0"/>
              <a:t>budget </a:t>
            </a:r>
            <a:r>
              <a:rPr kumimoji="0" lang="en-US" altLang="en-US" b="1" dirty="0"/>
              <a:t>numeric</a:t>
            </a:r>
            <a:r>
              <a:rPr kumimoji="0" lang="en-US" altLang="en-US" dirty="0"/>
              <a:t>(12,2) </a:t>
            </a:r>
            <a:r>
              <a:rPr kumimoji="0" lang="en-US" altLang="en-US" b="1" dirty="0"/>
              <a:t>not null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6932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2984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Unique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8864" y="1098488"/>
            <a:ext cx="7044690" cy="2583497"/>
          </a:xfrm>
        </p:spPr>
        <p:txBody>
          <a:bodyPr/>
          <a:lstStyle/>
          <a:p>
            <a:r>
              <a:rPr lang="en-US" altLang="en-US" b="1" dirty="0"/>
              <a:t>unique</a:t>
            </a:r>
            <a:r>
              <a:rPr kumimoji="0" lang="en-US" altLang="en-US" dirty="0"/>
              <a:t> (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</a:t>
            </a:r>
            <a:r>
              <a:rPr kumimoji="0" lang="en-US" altLang="en-US" dirty="0"/>
              <a:t>)</a:t>
            </a:r>
          </a:p>
          <a:p>
            <a:pPr lvl="1"/>
            <a:r>
              <a:rPr kumimoji="0" lang="en-US" altLang="en-US" dirty="0"/>
              <a:t>The unique specification states that the attributes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 </a:t>
            </a:r>
            <a:r>
              <a:rPr kumimoji="0" lang="en-US" altLang="en-US" dirty="0"/>
              <a:t> form a candidate key.</a:t>
            </a:r>
          </a:p>
          <a:p>
            <a:pPr lvl="1"/>
            <a:r>
              <a:rPr kumimoji="0" lang="en-US" altLang="en-US" dirty="0"/>
              <a:t>Candidate keys are permitted to be null (in contrast to primary keys).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81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597C71C-DBA6-DD4F-87FA-BA0F6CCBF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4" y="657349"/>
            <a:ext cx="2912515" cy="54932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err="1">
                <a:solidFill>
                  <a:prstClr val="white"/>
                </a:solidFill>
              </a:rPr>
              <a:t>GoTGW</a:t>
            </a:r>
            <a:r>
              <a:rPr lang="en-US" altLang="en-US" dirty="0">
                <a:solidFill>
                  <a:prstClr val="white"/>
                </a:solidFill>
              </a:rPr>
              <a:t> Initial Project Structure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634D36-A485-354C-BA1F-26E0D09D1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06" y="682603"/>
            <a:ext cx="6725541" cy="535225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Data: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800" dirty="0">
                <a:solidFill>
                  <a:srgbClr val="7030A0"/>
                </a:solidFill>
              </a:rPr>
              <a:t>Downloaded files, currently from</a:t>
            </a:r>
            <a:br>
              <a:rPr lang="en-US" sz="1800" dirty="0">
                <a:solidFill>
                  <a:srgbClr val="7030A0"/>
                </a:solidFill>
              </a:rPr>
            </a:br>
            <a:r>
              <a:rPr lang="en-US" sz="1800" dirty="0">
                <a:solidFill>
                  <a:srgbClr val="7030A0"/>
                </a:solidFill>
              </a:rPr>
              <a:t>“32 </a:t>
            </a:r>
            <a:r>
              <a:rPr lang="en-US" sz="1800" i="1" dirty="0">
                <a:solidFill>
                  <a:srgbClr val="7030A0"/>
                </a:solidFill>
              </a:rPr>
              <a:t>Game of Thrones</a:t>
            </a:r>
            <a:r>
              <a:rPr lang="en-US" sz="1800" dirty="0">
                <a:solidFill>
                  <a:srgbClr val="7030A0"/>
                </a:solidFill>
              </a:rPr>
              <a:t> Data Visualizations”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800" dirty="0">
                <a:solidFill>
                  <a:srgbClr val="0070C0"/>
                </a:solidFill>
              </a:rPr>
              <a:t>Processed (by DFF) and converted into CSVs.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800" dirty="0"/>
              <a:t>Will expand and grow over time.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200" dirty="0">
                <a:solidFill>
                  <a:srgbClr val="00B050"/>
                </a:solidFill>
              </a:rPr>
              <a:t>(No Programming) Tools and queries for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800" dirty="0">
                <a:solidFill>
                  <a:srgbClr val="00B050"/>
                </a:solidFill>
              </a:rPr>
              <a:t>Loading and transforming data.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1800" dirty="0">
                <a:solidFill>
                  <a:srgbClr val="00B050"/>
                </a:solidFill>
              </a:rPr>
              <a:t>Defining views.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>
                <a:solidFill>
                  <a:srgbClr val="FF0000"/>
                </a:solidFill>
              </a:rPr>
              <a:t>Data table abstraction and RDB </a:t>
            </a:r>
            <a:r>
              <a:rPr lang="en-US" sz="2000" dirty="0" err="1">
                <a:solidFill>
                  <a:srgbClr val="FF0000"/>
                </a:solidFill>
              </a:rPr>
              <a:t>impl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Will add more implementations.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(Programming Track)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Helper files from DFF. Ignore for now. 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UI content, e.g. HTML, CSS (DFF or others)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/>
              <a:t>Programming track and use for test files.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>
                <a:solidFill>
                  <a:srgbClr val="FF0000"/>
                </a:solidFill>
              </a:rPr>
              <a:t>REST API handler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(mostly by DFF, some programming track)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000" dirty="0">
                <a:solidFill>
                  <a:srgbClr val="00B050"/>
                </a:solidFill>
              </a:rPr>
              <a:t>Analytics notebook.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2000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7B7AA71-0215-8340-823A-BFF8BCC4F376}"/>
              </a:ext>
            </a:extLst>
          </p:cNvPr>
          <p:cNvSpPr/>
          <p:nvPr/>
        </p:nvSpPr>
        <p:spPr>
          <a:xfrm>
            <a:off x="2680487" y="1304583"/>
            <a:ext cx="324740" cy="138441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263170F-9266-B747-9431-FE487B9678AA}"/>
              </a:ext>
            </a:extLst>
          </p:cNvPr>
          <p:cNvSpPr/>
          <p:nvPr/>
        </p:nvSpPr>
        <p:spPr>
          <a:xfrm>
            <a:off x="2314397" y="3513181"/>
            <a:ext cx="324740" cy="560212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A3AF09-EDD1-2E43-8326-6B0D13A9D748}"/>
              </a:ext>
            </a:extLst>
          </p:cNvPr>
          <p:cNvCxnSpPr>
            <a:cxnSpLocks/>
          </p:cNvCxnSpPr>
          <p:nvPr/>
        </p:nvCxnSpPr>
        <p:spPr>
          <a:xfrm flipH="1">
            <a:off x="1428750" y="1195949"/>
            <a:ext cx="4032014" cy="16199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17ECFB-B75E-7B42-8AFA-3215994893CA}"/>
              </a:ext>
            </a:extLst>
          </p:cNvPr>
          <p:cNvCxnSpPr>
            <a:cxnSpLocks/>
          </p:cNvCxnSpPr>
          <p:nvPr/>
        </p:nvCxnSpPr>
        <p:spPr>
          <a:xfrm flipH="1">
            <a:off x="3099096" y="1867099"/>
            <a:ext cx="2361668" cy="12969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75D16C-BD80-1445-86AE-52ED1973A34D}"/>
              </a:ext>
            </a:extLst>
          </p:cNvPr>
          <p:cNvCxnSpPr>
            <a:cxnSpLocks/>
          </p:cNvCxnSpPr>
          <p:nvPr/>
        </p:nvCxnSpPr>
        <p:spPr>
          <a:xfrm flipH="1">
            <a:off x="2510950" y="2432970"/>
            <a:ext cx="2454156" cy="8478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A314E6-9AB9-CE4C-9F2A-A1DEB03B8D1A}"/>
              </a:ext>
            </a:extLst>
          </p:cNvPr>
          <p:cNvCxnSpPr>
            <a:cxnSpLocks/>
          </p:cNvCxnSpPr>
          <p:nvPr/>
        </p:nvCxnSpPr>
        <p:spPr>
          <a:xfrm flipH="1">
            <a:off x="2752726" y="3426453"/>
            <a:ext cx="2314930" cy="3493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CEDAD3-4FFB-0148-AB04-19C46B04EEE7}"/>
              </a:ext>
            </a:extLst>
          </p:cNvPr>
          <p:cNvCxnSpPr>
            <a:cxnSpLocks/>
          </p:cNvCxnSpPr>
          <p:nvPr/>
        </p:nvCxnSpPr>
        <p:spPr>
          <a:xfrm flipH="1" flipV="1">
            <a:off x="2164760" y="4304100"/>
            <a:ext cx="2800346" cy="47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58B465-05D9-CF47-B84C-C65E720AAB88}"/>
              </a:ext>
            </a:extLst>
          </p:cNvPr>
          <p:cNvCxnSpPr>
            <a:cxnSpLocks/>
          </p:cNvCxnSpPr>
          <p:nvPr/>
        </p:nvCxnSpPr>
        <p:spPr>
          <a:xfrm flipH="1" flipV="1">
            <a:off x="1683521" y="5322298"/>
            <a:ext cx="3348976" cy="621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6022D64-750B-6944-8908-F460BADA261A}"/>
              </a:ext>
            </a:extLst>
          </p:cNvPr>
          <p:cNvCxnSpPr>
            <a:cxnSpLocks/>
          </p:cNvCxnSpPr>
          <p:nvPr/>
        </p:nvCxnSpPr>
        <p:spPr>
          <a:xfrm flipH="1" flipV="1">
            <a:off x="1683522" y="5753357"/>
            <a:ext cx="3384134" cy="28147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ight Brace 36">
            <a:extLst>
              <a:ext uri="{FF2B5EF4-FFF2-40B4-BE49-F238E27FC236}">
                <a16:creationId xmlns:a16="http://schemas.microsoft.com/office/drawing/2014/main" id="{1DA201D4-122C-E847-8930-628A2D538170}"/>
              </a:ext>
            </a:extLst>
          </p:cNvPr>
          <p:cNvSpPr/>
          <p:nvPr/>
        </p:nvSpPr>
        <p:spPr>
          <a:xfrm>
            <a:off x="1805702" y="4064774"/>
            <a:ext cx="324740" cy="4818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203574-1183-CB42-A639-05DDF05E6EFA}"/>
              </a:ext>
            </a:extLst>
          </p:cNvPr>
          <p:cNvCxnSpPr>
            <a:cxnSpLocks/>
          </p:cNvCxnSpPr>
          <p:nvPr/>
        </p:nvCxnSpPr>
        <p:spPr>
          <a:xfrm flipH="1" flipV="1">
            <a:off x="1171575" y="4672324"/>
            <a:ext cx="3860921" cy="322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170EAC-50FC-5F47-BAE3-EE79BAA746A9}"/>
              </a:ext>
            </a:extLst>
          </p:cNvPr>
          <p:cNvCxnSpPr>
            <a:cxnSpLocks/>
          </p:cNvCxnSpPr>
          <p:nvPr/>
        </p:nvCxnSpPr>
        <p:spPr>
          <a:xfrm flipH="1" flipV="1">
            <a:off x="1171575" y="4828719"/>
            <a:ext cx="3860922" cy="2386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3167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41877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The check clause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2189" y="1086358"/>
            <a:ext cx="7600949" cy="4692650"/>
          </a:xfrm>
        </p:spPr>
        <p:txBody>
          <a:bodyPr/>
          <a:lstStyle/>
          <a:p>
            <a:r>
              <a:rPr lang="en-US" altLang="en-US" dirty="0"/>
              <a:t>The  </a:t>
            </a:r>
            <a:r>
              <a:rPr lang="en-US" altLang="en-US" b="1" dirty="0"/>
              <a:t>check </a:t>
            </a:r>
            <a:r>
              <a:rPr lang="en-US" altLang="en-US" dirty="0"/>
              <a:t>(P) clause specifies a predicate P that must be satisfied by every tuple in a relation.</a:t>
            </a:r>
          </a:p>
          <a:p>
            <a:r>
              <a:rPr lang="en-US" altLang="en-US" dirty="0"/>
              <a:t>Example:  ensure that semester is one of fall, winter, spring or summer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create table </a:t>
            </a:r>
            <a:r>
              <a:rPr lang="en-US" altLang="en-US" i="1" dirty="0"/>
              <a:t>section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sec_id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semester </a:t>
            </a:r>
            <a:r>
              <a:rPr lang="en-US" altLang="en-US" b="1" dirty="0"/>
              <a:t>varchar </a:t>
            </a:r>
            <a:r>
              <a:rPr lang="en-US" altLang="en-US" dirty="0"/>
              <a:t>(6),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year </a:t>
            </a:r>
            <a:r>
              <a:rPr lang="en-US" altLang="en-US" b="1" dirty="0"/>
              <a:t>numeric </a:t>
            </a:r>
            <a:r>
              <a:rPr lang="en-US" altLang="en-US" dirty="0"/>
              <a:t>(4,0),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building </a:t>
            </a:r>
            <a:r>
              <a:rPr lang="en-US" altLang="en-US" b="1" dirty="0"/>
              <a:t>varchar </a:t>
            </a:r>
            <a:r>
              <a:rPr lang="en-US" altLang="en-US" dirty="0"/>
              <a:t>(15),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room_number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(7),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time slot id </a:t>
            </a:r>
            <a:r>
              <a:rPr lang="en-US" altLang="en-US" b="1" dirty="0"/>
              <a:t>varchar </a:t>
            </a:r>
            <a:r>
              <a:rPr lang="en-US" altLang="en-US" dirty="0"/>
              <a:t>(4),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primary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sec_id</a:t>
            </a:r>
            <a:r>
              <a:rPr lang="en-US" altLang="en-US" dirty="0"/>
              <a:t>, </a:t>
            </a:r>
            <a:r>
              <a:rPr lang="en-US" altLang="en-US" i="1" dirty="0"/>
              <a:t>semester</a:t>
            </a:r>
            <a:r>
              <a:rPr lang="en-US" altLang="en-US" dirty="0"/>
              <a:t>, </a:t>
            </a:r>
            <a:r>
              <a:rPr lang="en-US" altLang="en-US" i="1" dirty="0"/>
              <a:t>year</a:t>
            </a:r>
            <a:r>
              <a:rPr lang="en-US" altLang="en-US" dirty="0"/>
              <a:t>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</a:t>
            </a:r>
            <a:r>
              <a:rPr lang="en-US" altLang="en-US" b="1" dirty="0">
                <a:solidFill>
                  <a:srgbClr val="002060"/>
                </a:solidFill>
              </a:rPr>
              <a:t>check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semester </a:t>
            </a:r>
            <a:r>
              <a:rPr lang="en-US" altLang="en-US" b="1" dirty="0"/>
              <a:t>in </a:t>
            </a:r>
            <a:r>
              <a:rPr lang="en-US" altLang="en-US" dirty="0"/>
              <a:t>('Fall', 'Winter', 'Spring', 'Summer')))</a:t>
            </a: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5621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5064"/>
            <a:ext cx="7523394" cy="4943475"/>
          </a:xfrm>
        </p:spPr>
        <p:txBody>
          <a:bodyPr/>
          <a:lstStyle/>
          <a:p>
            <a:r>
              <a:rPr lang="en-US" altLang="en-US" dirty="0"/>
              <a:t>Ensures that a value that appears in one relation for a given set of attributes also appears for a certain set of attributes in another relation.</a:t>
            </a:r>
          </a:p>
          <a:p>
            <a:pPr lvl="1"/>
            <a:r>
              <a:rPr lang="en-US" altLang="en-US" dirty="0"/>
              <a:t>Example:  If “Biology” is a department name appearing in one of the tuples in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relation, then there exists a tuple in the </a:t>
            </a:r>
            <a:r>
              <a:rPr lang="en-US" altLang="en-US" i="1" dirty="0"/>
              <a:t>department</a:t>
            </a:r>
            <a:r>
              <a:rPr lang="en-US" altLang="en-US" dirty="0"/>
              <a:t> relation for “Biology”.</a:t>
            </a:r>
          </a:p>
          <a:p>
            <a:r>
              <a:rPr lang="en-US" altLang="en-US" dirty="0"/>
              <a:t>Let A be a set of attributes.  Let R and S be two relations that contain attributes A and where A is the primary key of S. A is said to be a  </a:t>
            </a:r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R if for any values of A appearing in R these values also appear in S.</a:t>
            </a:r>
          </a:p>
        </p:txBody>
      </p:sp>
    </p:spTree>
    <p:extLst>
      <p:ext uri="{BB962C8B-B14F-4D97-AF65-F5344CB8AC3E}">
        <p14:creationId xmlns:p14="http://schemas.microsoft.com/office/powerpoint/2010/main" val="16662656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 (Cont.)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461250" cy="3644201"/>
          </a:xfrm>
        </p:spPr>
        <p:txBody>
          <a:bodyPr/>
          <a:lstStyle/>
          <a:p>
            <a:r>
              <a:rPr lang="en-US" altLang="en-US" dirty="0"/>
              <a:t>Foreign </a:t>
            </a:r>
            <a:r>
              <a:rPr lang="en-US" altLang="en-US" i="1" dirty="0"/>
              <a:t>keys can be </a:t>
            </a:r>
            <a:r>
              <a:rPr lang="en-US" altLang="en-US" dirty="0"/>
              <a:t>specified as part of the SQL </a:t>
            </a:r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table </a:t>
            </a:r>
            <a:r>
              <a:rPr lang="en-US" altLang="en-US" dirty="0"/>
              <a:t> statement </a:t>
            </a:r>
          </a:p>
          <a:p>
            <a:pPr>
              <a:buNone/>
            </a:pPr>
            <a:r>
              <a:rPr lang="en-US" altLang="en-US" b="1" dirty="0"/>
              <a:t>  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</a:p>
          <a:p>
            <a:r>
              <a:rPr lang="en-US" altLang="en-US" dirty="0"/>
              <a:t>By default, a foreign key references the primary-key attributes of the referenced table.</a:t>
            </a:r>
          </a:p>
          <a:p>
            <a:r>
              <a:rPr lang="en-US" altLang="en-US" dirty="0"/>
              <a:t>SQL allows  a list of attributes of the referenced relation to be specified explicitly.</a:t>
            </a:r>
          </a:p>
          <a:p>
            <a:pPr>
              <a:buNone/>
            </a:pPr>
            <a:r>
              <a:rPr lang="en-US" altLang="en-US" b="1" dirty="0"/>
              <a:t>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35076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1" y="228600"/>
            <a:ext cx="8539163" cy="42703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Cascading Actions in Referential Integrity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60" y="1123280"/>
            <a:ext cx="7806431" cy="4447401"/>
          </a:xfrm>
        </p:spPr>
        <p:txBody>
          <a:bodyPr/>
          <a:lstStyle/>
          <a:p>
            <a:pPr>
              <a:tabLst>
                <a:tab pos="2173288" algn="l"/>
              </a:tabLst>
            </a:pPr>
            <a:r>
              <a:rPr lang="en-US" altLang="en-US" dirty="0"/>
              <a:t>When a referential-integrity constraint is violated, the normal procedure is to reject the action that caused the violation.</a:t>
            </a:r>
          </a:p>
          <a:p>
            <a:pPr>
              <a:tabLst>
                <a:tab pos="2173288" algn="l"/>
              </a:tabLst>
            </a:pPr>
            <a:r>
              <a:rPr lang="en-US" altLang="en-US" dirty="0"/>
              <a:t>An alternative, in case of delete or update is to cascade</a:t>
            </a:r>
          </a:p>
          <a:p>
            <a:pPr>
              <a:buNone/>
              <a:tabLst>
                <a:tab pos="2173288" algn="l"/>
              </a:tabLst>
            </a:pPr>
            <a:r>
              <a:rPr lang="en-US" altLang="en-US" b="1" dirty="0"/>
              <a:t>            create table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     (…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</a:t>
            </a:r>
            <a:r>
              <a:rPr lang="en-US" altLang="en-US" b="1" dirty="0"/>
              <a:t>on delete cascade</a:t>
            </a:r>
            <a:br>
              <a:rPr lang="en-US" altLang="en-US" b="1" dirty="0"/>
            </a:br>
            <a:r>
              <a:rPr lang="en-US" altLang="en-US" b="1" dirty="0"/>
              <a:t>                   on update cascade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      . . .) </a:t>
            </a:r>
          </a:p>
          <a:p>
            <a:pPr>
              <a:tabLst>
                <a:tab pos="2173288" algn="l"/>
              </a:tabLst>
            </a:pPr>
            <a:r>
              <a:rPr lang="en-US" altLang="en-US" dirty="0"/>
              <a:t>Instead of cascade we can use :  </a:t>
            </a:r>
          </a:p>
          <a:p>
            <a:pPr lvl="1">
              <a:tabLst>
                <a:tab pos="2173288" algn="l"/>
              </a:tabLst>
            </a:pPr>
            <a:r>
              <a:rPr lang="en-US" altLang="en-US" b="1" dirty="0"/>
              <a:t>set null</a:t>
            </a:r>
            <a:r>
              <a:rPr lang="en-US" altLang="en-US" dirty="0"/>
              <a:t>,</a:t>
            </a:r>
          </a:p>
          <a:p>
            <a:pPr lvl="1">
              <a:tabLst>
                <a:tab pos="2173288" algn="l"/>
              </a:tabLst>
            </a:pPr>
            <a:r>
              <a:rPr lang="en-US" altLang="en-US" b="1" dirty="0"/>
              <a:t>set default</a:t>
            </a:r>
            <a:endParaRPr lang="en-US" altLang="en-US" dirty="0"/>
          </a:p>
          <a:p>
            <a:pPr>
              <a:buNone/>
              <a:tabLst>
                <a:tab pos="2173288" algn="l"/>
              </a:tabLst>
            </a:pP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5139957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42666" y="14858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sz="2600" dirty="0">
                <a:ea typeface="+mj-ea"/>
              </a:rPr>
              <a:t>Integrity Constraint Violation During Transactions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9" y="1130365"/>
            <a:ext cx="7706647" cy="4843716"/>
          </a:xfrm>
        </p:spPr>
        <p:txBody>
          <a:bodyPr/>
          <a:lstStyle/>
          <a:p>
            <a:r>
              <a:rPr lang="en-US" altLang="en-US" dirty="0"/>
              <a:t>Consider: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      create table </a:t>
            </a:r>
            <a:r>
              <a:rPr lang="en-US" altLang="en-US" i="1" dirty="0"/>
              <a:t>person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	     </a:t>
            </a:r>
            <a:r>
              <a:rPr lang="en-US" altLang="en-US" i="1" dirty="0"/>
              <a:t>ID</a:t>
            </a:r>
            <a:r>
              <a:rPr lang="en-US" altLang="en-US" dirty="0"/>
              <a:t>  </a:t>
            </a:r>
            <a:r>
              <a:rPr lang="en-US" altLang="en-US" b="1" dirty="0"/>
              <a:t>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 </a:t>
            </a:r>
            <a:r>
              <a:rPr lang="en-US" altLang="en-US" b="1" dirty="0"/>
              <a:t>char</a:t>
            </a:r>
            <a:r>
              <a:rPr lang="en-US" altLang="en-US" dirty="0"/>
              <a:t>(40),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mother</a:t>
            </a:r>
            <a:r>
              <a:rPr lang="en-US" altLang="en-US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father </a:t>
            </a:r>
            <a:r>
              <a:rPr lang="en-US" altLang="en-US" b="1" dirty="0"/>
              <a:t> 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</a:t>
            </a:r>
            <a:r>
              <a:rPr lang="en-US" altLang="en-US" i="1" dirty="0"/>
              <a:t> ID,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father</a:t>
            </a:r>
            <a:r>
              <a:rPr lang="en-US" altLang="en-US" b="1" dirty="0"/>
              <a:t> references </a:t>
            </a:r>
            <a:r>
              <a:rPr lang="en-US" altLang="en-US" i="1" dirty="0"/>
              <a:t>person,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mother</a:t>
            </a:r>
            <a:r>
              <a:rPr lang="en-US" altLang="en-US" dirty="0"/>
              <a:t> </a:t>
            </a:r>
            <a:r>
              <a:rPr lang="en-US" altLang="en-US" b="1" dirty="0"/>
              <a:t>references </a:t>
            </a:r>
            <a:r>
              <a:rPr lang="en-US" altLang="en-US" i="1" dirty="0"/>
              <a:t> person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How to insert a tuple without causing constraint violation?</a:t>
            </a:r>
          </a:p>
          <a:p>
            <a:pPr lvl="1"/>
            <a:r>
              <a:rPr lang="en-US" altLang="en-US" dirty="0"/>
              <a:t>Insert father and mother of a person before inserting person</a:t>
            </a:r>
          </a:p>
          <a:p>
            <a:pPr lvl="1"/>
            <a:r>
              <a:rPr lang="en-US" altLang="en-US" dirty="0"/>
              <a:t>OR, set father and mother to null initially, update after inserting all persons (not possible if father and mother attributes declared to be </a:t>
            </a:r>
            <a:r>
              <a:rPr lang="en-US" altLang="en-US" b="1" dirty="0"/>
              <a:t>not null</a:t>
            </a:r>
            <a:r>
              <a:rPr lang="en-US" altLang="en-US" dirty="0"/>
              <a:t>) </a:t>
            </a:r>
          </a:p>
          <a:p>
            <a:pPr lvl="1"/>
            <a:r>
              <a:rPr lang="en-US" altLang="en-US" dirty="0"/>
              <a:t>OR defer constraint</a:t>
            </a:r>
            <a:r>
              <a:rPr lang="en-US" altLang="en-US" b="1" dirty="0"/>
              <a:t> </a:t>
            </a:r>
            <a:r>
              <a:rPr lang="en-US" altLang="en-US" dirty="0"/>
              <a:t>checking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10738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Complex Check Conditions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534402" cy="4173156"/>
          </a:xfrm>
        </p:spPr>
        <p:txBody>
          <a:bodyPr/>
          <a:lstStyle/>
          <a:p>
            <a:r>
              <a:rPr lang="en-US" altLang="en-US" dirty="0"/>
              <a:t>The predicate in the check clause can be an arbitrary predicate that can include a subquery.</a:t>
            </a:r>
          </a:p>
          <a:p>
            <a:pPr>
              <a:buNone/>
            </a:pPr>
            <a:r>
              <a:rPr lang="en-US" altLang="en-US" b="1" dirty="0"/>
              <a:t>          check </a:t>
            </a:r>
            <a:r>
              <a:rPr lang="en-US" altLang="en-US" dirty="0"/>
              <a:t>(</a:t>
            </a:r>
            <a:r>
              <a:rPr lang="en-US" altLang="en-US" i="1" dirty="0" err="1"/>
              <a:t>time_slot_id</a:t>
            </a:r>
            <a:r>
              <a:rPr lang="en-US" altLang="en-US" i="1" dirty="0"/>
              <a:t> 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 err="1"/>
              <a:t>time_slot_id</a:t>
            </a:r>
            <a:r>
              <a:rPr lang="en-US" altLang="en-US" i="1" dirty="0"/>
              <a:t> </a:t>
            </a:r>
            <a:r>
              <a:rPr lang="en-US" altLang="en-US" b="1" dirty="0"/>
              <a:t>from </a:t>
            </a:r>
            <a:r>
              <a:rPr lang="en-US" altLang="en-US" i="1" dirty="0" err="1"/>
              <a:t>time_slot</a:t>
            </a:r>
            <a:r>
              <a:rPr lang="en-US" altLang="en-US" dirty="0"/>
              <a:t>))</a:t>
            </a:r>
          </a:p>
          <a:p>
            <a:pPr>
              <a:buNone/>
            </a:pPr>
            <a:r>
              <a:rPr lang="en-US" altLang="en-US" dirty="0"/>
              <a:t>     The check condition states  that the  </a:t>
            </a:r>
            <a:r>
              <a:rPr lang="en-US" altLang="en-US" dirty="0" err="1"/>
              <a:t>time_slot_id</a:t>
            </a:r>
            <a:r>
              <a:rPr lang="en-US" altLang="en-US" dirty="0"/>
              <a:t> in each tuple in the </a:t>
            </a:r>
            <a:r>
              <a:rPr lang="en-US" altLang="en-US" i="1" dirty="0"/>
              <a:t>section</a:t>
            </a:r>
            <a:r>
              <a:rPr lang="en-US" altLang="en-US" dirty="0"/>
              <a:t>  relation is actually the identifier of a time slot in the </a:t>
            </a:r>
            <a:r>
              <a:rPr lang="en-US" altLang="en-US" i="1" dirty="0" err="1"/>
              <a:t>time_slot</a:t>
            </a:r>
            <a:r>
              <a:rPr lang="en-US" altLang="en-US" dirty="0"/>
              <a:t> relation.</a:t>
            </a:r>
          </a:p>
          <a:p>
            <a:pPr lvl="1"/>
            <a:r>
              <a:rPr lang="en-US" altLang="en-US" dirty="0"/>
              <a:t>The condition has to be checked not only when a tuple is inserted or modified in </a:t>
            </a:r>
            <a:r>
              <a:rPr lang="en-US" altLang="en-US" i="1" dirty="0"/>
              <a:t>section</a:t>
            </a:r>
            <a:r>
              <a:rPr lang="en-US" altLang="en-US" dirty="0"/>
              <a:t> , but also when the relation </a:t>
            </a:r>
            <a:r>
              <a:rPr lang="en-US" altLang="en-US" i="1" dirty="0" err="1"/>
              <a:t>time_slot</a:t>
            </a:r>
            <a:r>
              <a:rPr lang="en-US" altLang="en-US" i="1" dirty="0"/>
              <a:t> </a:t>
            </a:r>
            <a:r>
              <a:rPr lang="en-US" altLang="en-US" dirty="0"/>
              <a:t>changes </a:t>
            </a:r>
          </a:p>
          <a:p>
            <a:pPr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117743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Assertions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9554"/>
            <a:ext cx="7647680" cy="4291503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assertion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predicate expressing a condition that we wish the database always to satisfy.</a:t>
            </a:r>
          </a:p>
          <a:p>
            <a:r>
              <a:rPr lang="en-US" altLang="en-US" dirty="0"/>
              <a:t>The following constraints, can be expressed using assertions:</a:t>
            </a:r>
          </a:p>
          <a:p>
            <a:r>
              <a:rPr lang="en-US" altLang="en-US" dirty="0"/>
              <a:t>For each tuple in the </a:t>
            </a:r>
            <a:r>
              <a:rPr lang="en-US" altLang="en-US" i="1" dirty="0"/>
              <a:t>student</a:t>
            </a:r>
            <a:r>
              <a:rPr lang="en-US" altLang="en-US" dirty="0"/>
              <a:t> relation, the value of the attribute </a:t>
            </a:r>
            <a:r>
              <a:rPr lang="en-US" altLang="en-US" i="1" dirty="0"/>
              <a:t>tot_cred</a:t>
            </a:r>
            <a:r>
              <a:rPr lang="en-US" altLang="en-US" dirty="0"/>
              <a:t> must equal the sum of credits of courses that the student has completed successfully.</a:t>
            </a:r>
          </a:p>
          <a:p>
            <a:r>
              <a:rPr lang="en-US" altLang="en-US" dirty="0"/>
              <a:t>An instructor cannot teach in two different classrooms in a semester in the same time slot</a:t>
            </a:r>
          </a:p>
          <a:p>
            <a:r>
              <a:rPr lang="en-US" altLang="en-US" dirty="0"/>
              <a:t>An assertion in SQL takes the form:</a:t>
            </a:r>
          </a:p>
          <a:p>
            <a:pPr>
              <a:buNone/>
            </a:pPr>
            <a:r>
              <a:rPr lang="en-US" altLang="en-US" dirty="0"/>
              <a:t>        </a:t>
            </a:r>
            <a:r>
              <a:rPr lang="en-US" altLang="en-US" b="1" dirty="0"/>
              <a:t>create assertion</a:t>
            </a:r>
            <a:r>
              <a:rPr lang="en-US" altLang="en-US" dirty="0"/>
              <a:t> &lt;assertion-name&gt; </a:t>
            </a:r>
            <a:r>
              <a:rPr lang="en-US" altLang="en-US" b="1" dirty="0"/>
              <a:t>check </a:t>
            </a:r>
            <a:r>
              <a:rPr lang="en-US" altLang="en-US" dirty="0"/>
              <a:t>(&lt;predicate&gt;);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592680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741613" y="163513"/>
            <a:ext cx="7264400" cy="55245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Built-in Data Types in SQL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8" y="1102060"/>
            <a:ext cx="7445051" cy="4862512"/>
          </a:xfrm>
        </p:spPr>
        <p:txBody>
          <a:bodyPr/>
          <a:lstStyle/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date:</a:t>
            </a:r>
            <a:r>
              <a:rPr lang="en-US" altLang="en-US" dirty="0"/>
              <a:t>  Dates, containing a (4 digit) year, month and date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date</a:t>
            </a:r>
            <a:r>
              <a:rPr lang="en-US" altLang="en-US" dirty="0"/>
              <a:t> '2005-7-27'</a:t>
            </a:r>
          </a:p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time:</a:t>
            </a:r>
            <a:r>
              <a:rPr lang="en-US" altLang="en-US" b="1" dirty="0"/>
              <a:t> </a:t>
            </a:r>
            <a:r>
              <a:rPr lang="en-US" altLang="en-US" dirty="0"/>
              <a:t> Time of day, in hours, minutes and seconds.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 time</a:t>
            </a:r>
            <a:r>
              <a:rPr lang="en-US" altLang="en-US" dirty="0"/>
              <a:t> '09:00:30'        </a:t>
            </a:r>
            <a:r>
              <a:rPr lang="en-US" altLang="en-US" b="1" dirty="0"/>
              <a:t> time</a:t>
            </a:r>
            <a:r>
              <a:rPr lang="en-US" altLang="en-US" dirty="0"/>
              <a:t> '09:00:30.75'</a:t>
            </a:r>
          </a:p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timestamp:</a:t>
            </a:r>
            <a:r>
              <a:rPr lang="en-US" altLang="en-US" dirty="0"/>
              <a:t> date plus time of day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timestamp</a:t>
            </a:r>
            <a:r>
              <a:rPr lang="en-US" altLang="en-US" dirty="0"/>
              <a:t>  '2005-7-27 09:00:30.75'</a:t>
            </a:r>
          </a:p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interval:</a:t>
            </a:r>
            <a:r>
              <a:rPr lang="en-US" altLang="en-US" dirty="0"/>
              <a:t>  period of time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  interval  '1' day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Subtracting a date/time/timestamp value from another gives an interval value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Interval values can be added to date/time/timestamp values</a:t>
            </a:r>
          </a:p>
        </p:txBody>
      </p:sp>
    </p:spTree>
    <p:extLst>
      <p:ext uri="{BB962C8B-B14F-4D97-AF65-F5344CB8AC3E}">
        <p14:creationId xmlns:p14="http://schemas.microsoft.com/office/powerpoint/2010/main" val="3851282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Large-Object Types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629926" cy="3868356"/>
          </a:xfrm>
        </p:spPr>
        <p:txBody>
          <a:bodyPr/>
          <a:lstStyle/>
          <a:p>
            <a:r>
              <a:rPr lang="en-US" altLang="en-US" dirty="0"/>
              <a:t>Large objects (photos, videos, CAD files, etc.) are stored as a </a:t>
            </a:r>
            <a:r>
              <a:rPr lang="en-US" altLang="en-US" i="1" dirty="0"/>
              <a:t>large object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blob</a:t>
            </a:r>
            <a:r>
              <a:rPr lang="en-US" altLang="en-US" dirty="0"/>
              <a:t>: binary large object -- object is a large collection of uninterpreted binary data (whose interpretation is left to an application outside of the database system)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clob</a:t>
            </a:r>
            <a:r>
              <a:rPr lang="en-US" altLang="en-US" dirty="0"/>
              <a:t>: character large object -- object is a large collection of character data</a:t>
            </a:r>
          </a:p>
          <a:p>
            <a:r>
              <a:rPr lang="en-US" altLang="en-US" dirty="0"/>
              <a:t>When a query returns a large object, a pointer is returned rather than the large object itself.</a:t>
            </a:r>
          </a:p>
        </p:txBody>
      </p:sp>
    </p:spTree>
    <p:extLst>
      <p:ext uri="{BB962C8B-B14F-4D97-AF65-F5344CB8AC3E}">
        <p14:creationId xmlns:p14="http://schemas.microsoft.com/office/powerpoint/2010/main" val="6543358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User-Defined Types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619746" cy="2949257"/>
          </a:xfrm>
        </p:spPr>
        <p:txBody>
          <a:bodyPr/>
          <a:lstStyle/>
          <a:p>
            <a:pPr>
              <a:tabLst>
                <a:tab pos="1146175" algn="l"/>
                <a:tab pos="18907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create type </a:t>
            </a:r>
            <a:r>
              <a:rPr lang="en-US" altLang="en-US" dirty="0"/>
              <a:t>construct in SQL creates user-defined type</a:t>
            </a:r>
          </a:p>
          <a:p>
            <a:pPr>
              <a:buNone/>
              <a:tabLst>
                <a:tab pos="1146175" algn="l"/>
                <a:tab pos="1890713" algn="l"/>
              </a:tabLst>
            </a:pPr>
            <a:r>
              <a:rPr lang="en-US" altLang="en-US" sz="800" dirty="0"/>
              <a:t> </a:t>
            </a:r>
          </a:p>
          <a:p>
            <a:pPr lvl="1">
              <a:buNone/>
              <a:tabLst>
                <a:tab pos="1146175" algn="l"/>
                <a:tab pos="1890713" algn="l"/>
              </a:tabLst>
            </a:pPr>
            <a:r>
              <a:rPr lang="en-US" altLang="en-US" b="1" dirty="0"/>
              <a:t>		create type </a:t>
            </a:r>
            <a:r>
              <a:rPr lang="en-US" altLang="en-US" i="1" dirty="0"/>
              <a:t>Dollars</a:t>
            </a:r>
            <a:r>
              <a:rPr lang="en-US" altLang="en-US" b="1" dirty="0"/>
              <a:t> as numeric (12,2) final </a:t>
            </a:r>
            <a:br>
              <a:rPr lang="en-US" altLang="en-US" b="1" dirty="0"/>
            </a:br>
            <a:r>
              <a:rPr lang="en-US" altLang="en-US" sz="800" b="1" dirty="0"/>
              <a:t> </a:t>
            </a:r>
            <a:endParaRPr lang="en-US" altLang="en-US" sz="800" dirty="0"/>
          </a:p>
          <a:p>
            <a:pPr>
              <a:tabLst>
                <a:tab pos="1146175" algn="l"/>
                <a:tab pos="1890713" algn="l"/>
              </a:tabLst>
            </a:pPr>
            <a:r>
              <a:rPr lang="en-US" altLang="en-US" dirty="0"/>
              <a:t>Example:</a:t>
            </a:r>
          </a:p>
          <a:p>
            <a:pPr>
              <a:buNone/>
              <a:tabLst>
                <a:tab pos="1146175" algn="l"/>
                <a:tab pos="1890713" algn="l"/>
              </a:tabLst>
            </a:pPr>
            <a:r>
              <a:rPr lang="en-US" altLang="en-US" b="1" dirty="0"/>
              <a:t>               create table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</a:t>
            </a:r>
            <a:r>
              <a:rPr lang="en-US" altLang="en-US" dirty="0"/>
              <a:t>(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</a:t>
            </a:r>
            <a:r>
              <a:rPr lang="en-US" altLang="en-US" i="1" dirty="0"/>
              <a:t>building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(15),</a:t>
            </a:r>
            <a:br>
              <a:rPr lang="en-US" altLang="en-US" dirty="0"/>
            </a:br>
            <a:r>
              <a:rPr lang="en-US" altLang="en-US" dirty="0"/>
              <a:t>          </a:t>
            </a:r>
            <a:r>
              <a:rPr lang="en-US" altLang="en-US" i="1" dirty="0"/>
              <a:t>budget Dollars</a:t>
            </a:r>
            <a:r>
              <a:rPr lang="en-US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8412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DF8C8F7-B3D2-D54F-9153-AC50AF223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665" y="4035357"/>
            <a:ext cx="6396244" cy="2001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white"/>
                </a:solidFill>
              </a:rPr>
              <a:t>Data Access Object Pattern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67DAB7-9388-0D4D-A09F-343B0BA28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62" y="1655458"/>
            <a:ext cx="4853536" cy="3057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31FB8-5F3C-CA40-8EEB-2C6CBD333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3108" y="1533072"/>
            <a:ext cx="4640151" cy="26348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DFD2EF-3746-EE42-BE91-1842C2CBFBB5}"/>
              </a:ext>
            </a:extLst>
          </p:cNvPr>
          <p:cNvSpPr txBox="1"/>
          <p:nvPr/>
        </p:nvSpPr>
        <p:spPr>
          <a:xfrm>
            <a:off x="470019" y="828942"/>
            <a:ext cx="8718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Recurring pattern for simplifying application access to data and APIs.</a:t>
            </a:r>
          </a:p>
        </p:txBody>
      </p:sp>
    </p:spTree>
    <p:extLst>
      <p:ext uri="{BB962C8B-B14F-4D97-AF65-F5344CB8AC3E}">
        <p14:creationId xmlns:p14="http://schemas.microsoft.com/office/powerpoint/2010/main" val="26865107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7763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Domains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0833"/>
            <a:ext cx="7034531" cy="5039558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create 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construct in SQL-92 creates user-defined domain types</a:t>
            </a:r>
          </a:p>
          <a:p>
            <a:pPr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		create domain </a:t>
            </a:r>
            <a:r>
              <a:rPr lang="en-US" altLang="en-US" i="1" dirty="0" err="1"/>
              <a:t>person_name</a:t>
            </a:r>
            <a:r>
              <a:rPr lang="en-US" altLang="en-US" i="1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</a:p>
          <a:p>
            <a:pPr lvl="1"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dirty="0"/>
              <a:t>Types and domains are similar.  Domains can have constraints, such as </a:t>
            </a:r>
            <a:r>
              <a:rPr lang="en-US" altLang="en-US" b="1" dirty="0"/>
              <a:t>not null</a:t>
            </a:r>
            <a:r>
              <a:rPr lang="en-US" altLang="en-US" dirty="0"/>
              <a:t>, specified on them.</a:t>
            </a:r>
          </a:p>
          <a:p>
            <a:r>
              <a:rPr lang="en-US" altLang="en-US" dirty="0"/>
              <a:t>Example:</a:t>
            </a:r>
            <a:endParaRPr lang="en-US" altLang="en-US" b="1" dirty="0"/>
          </a:p>
          <a:p>
            <a:pPr>
              <a:buNone/>
            </a:pPr>
            <a:r>
              <a:rPr lang="en-US" altLang="en-US" b="1" dirty="0"/>
              <a:t>        create domain </a:t>
            </a:r>
            <a:r>
              <a:rPr lang="en-US" altLang="en-US" i="1" dirty="0" err="1"/>
              <a:t>degree_level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(10)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/>
              <a:t>constraint </a:t>
            </a:r>
            <a:r>
              <a:rPr lang="en-US" altLang="en-US" i="1" dirty="0" err="1"/>
              <a:t>degree_level_test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check </a:t>
            </a:r>
            <a:r>
              <a:rPr lang="en-US" altLang="en-US" dirty="0"/>
              <a:t>(</a:t>
            </a:r>
            <a:r>
              <a:rPr lang="en-US" altLang="en-US" b="1" dirty="0"/>
              <a:t>value in </a:t>
            </a:r>
            <a:r>
              <a:rPr lang="en-US" altLang="en-US" dirty="0"/>
              <a:t>('Bachelors', 'Masters', 'Doctorate'));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34136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90"/>
            <a:ext cx="7638802" cy="4112195"/>
          </a:xfrm>
        </p:spPr>
        <p:txBody>
          <a:bodyPr/>
          <a:lstStyle/>
          <a:p>
            <a:r>
              <a:rPr lang="en-US" altLang="en-US" dirty="0"/>
              <a:t>Many queries reference only a small proportion of the records in a table. </a:t>
            </a:r>
          </a:p>
          <a:p>
            <a:r>
              <a:rPr lang="en-US" altLang="en-US" dirty="0"/>
              <a:t>It is inefficient for the system to read every record to find  a record with  particular value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index</a:t>
            </a:r>
            <a:r>
              <a:rPr lang="en-US" altLang="en-US" dirty="0"/>
              <a:t> on an attribute of a relation is a data structure that allows the database system to find those tuples in the relation that have a specified value for that attribute efficiently, without scanning through all the tuples of the relation.</a:t>
            </a:r>
          </a:p>
          <a:p>
            <a:r>
              <a:rPr lang="en-US" altLang="en-US" dirty="0"/>
              <a:t>We create an index with the </a:t>
            </a:r>
            <a:r>
              <a:rPr lang="en-US" altLang="en-US" b="1" dirty="0"/>
              <a:t>create index </a:t>
            </a:r>
            <a:r>
              <a:rPr lang="en-US" altLang="en-US" dirty="0"/>
              <a:t>command</a:t>
            </a:r>
          </a:p>
          <a:p>
            <a:pPr>
              <a:buNone/>
            </a:pPr>
            <a:r>
              <a:rPr lang="en-US" altLang="en-US" dirty="0"/>
              <a:t>         </a:t>
            </a:r>
            <a:r>
              <a:rPr lang="en-US" altLang="en-US" b="1" dirty="0"/>
              <a:t>create index </a:t>
            </a:r>
            <a:r>
              <a:rPr lang="en-US" altLang="en-US" dirty="0"/>
              <a:t>&lt;name&gt; </a:t>
            </a:r>
            <a:r>
              <a:rPr lang="en-US" altLang="en-US" b="1" dirty="0"/>
              <a:t>on </a:t>
            </a:r>
            <a:r>
              <a:rPr lang="en-US" altLang="en-US" dirty="0"/>
              <a:t>&lt;relation-name&gt; (attribute);</a:t>
            </a:r>
          </a:p>
        </p:txBody>
      </p:sp>
    </p:spTree>
    <p:extLst>
      <p:ext uri="{BB962C8B-B14F-4D97-AF65-F5344CB8AC3E}">
        <p14:creationId xmlns:p14="http://schemas.microsoft.com/office/powerpoint/2010/main" val="24283934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 Example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497826" cy="4563300"/>
          </a:xfrm>
        </p:spPr>
        <p:txBody>
          <a:bodyPr/>
          <a:lstStyle/>
          <a:p>
            <a:r>
              <a:rPr lang="en-US" altLang="en-US" b="1" dirty="0"/>
              <a:t>create table </a:t>
            </a:r>
            <a:r>
              <a:rPr lang="en-US" altLang="en-US" i="1" dirty="0"/>
              <a:t>student	</a:t>
            </a:r>
            <a:br>
              <a:rPr lang="en-US" altLang="en-US" i="1" dirty="0"/>
            </a:br>
            <a:r>
              <a:rPr lang="en-US" altLang="en-US" dirty="0"/>
              <a:t>(</a:t>
            </a:r>
            <a:r>
              <a:rPr lang="en-US" altLang="en-US" i="1" dirty="0"/>
              <a:t>ID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i="1" dirty="0"/>
              <a:t>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i="1" dirty="0"/>
              <a:t>tot_cred </a:t>
            </a:r>
            <a:r>
              <a:rPr lang="en-US" altLang="en-US" b="1" dirty="0"/>
              <a:t>numeric </a:t>
            </a:r>
            <a:r>
              <a:rPr lang="en-US" altLang="en-US" dirty="0"/>
              <a:t>(3,0) </a:t>
            </a:r>
            <a:r>
              <a:rPr lang="en-US" altLang="en-US" b="1" dirty="0"/>
              <a:t>default </a:t>
            </a:r>
            <a:r>
              <a:rPr lang="en-US" altLang="en-US" dirty="0"/>
              <a:t>0,</a:t>
            </a:r>
            <a:br>
              <a:rPr lang="en-US" altLang="en-US" dirty="0"/>
            </a:b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))</a:t>
            </a:r>
          </a:p>
          <a:p>
            <a:r>
              <a:rPr lang="en-US" altLang="en-US" b="1" dirty="0"/>
              <a:t>create index </a:t>
            </a:r>
            <a:r>
              <a:rPr lang="en-US" altLang="en-US" i="1" dirty="0" err="1"/>
              <a:t>studentID_index</a:t>
            </a:r>
            <a:r>
              <a:rPr lang="en-US" altLang="en-US" i="1" dirty="0"/>
              <a:t> </a:t>
            </a:r>
            <a:r>
              <a:rPr lang="en-US" altLang="en-US" b="1" dirty="0"/>
              <a:t>on </a:t>
            </a:r>
            <a:r>
              <a:rPr lang="en-US" altLang="en-US" i="1" dirty="0"/>
              <a:t>student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The query:</a:t>
            </a:r>
          </a:p>
          <a:p>
            <a:pPr>
              <a:buNone/>
            </a:pPr>
            <a:r>
              <a:rPr lang="en-US" altLang="en-US" b="1" dirty="0"/>
              <a:t>            select * </a:t>
            </a:r>
            <a:br>
              <a:rPr lang="en-US" altLang="en-US" b="1" dirty="0"/>
            </a:br>
            <a:r>
              <a:rPr lang="en-US" altLang="en-US" b="1" dirty="0"/>
              <a:t>       from 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/>
              <a:t> ID = </a:t>
            </a:r>
            <a:r>
              <a:rPr lang="en-US" altLang="en-US" dirty="0"/>
              <a:t>'12345'</a:t>
            </a:r>
          </a:p>
          <a:p>
            <a:pPr>
              <a:buNone/>
            </a:pPr>
            <a:r>
              <a:rPr lang="en-US" altLang="en-US" dirty="0"/>
              <a:t>     can be executed by using the index to find the required record,  without looking at all records of </a:t>
            </a:r>
            <a:r>
              <a:rPr lang="en-US" altLang="en-US" i="1" dirty="0"/>
              <a:t>student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30303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Backup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93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33375045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ER Diagram with Inheritance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94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E1BE9-EBBB-6E48-A6AD-14DCD05AB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10" y="467353"/>
            <a:ext cx="9972941" cy="570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38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17493</TotalTime>
  <Words>6855</Words>
  <Application>Microsoft Macintosh PowerPoint</Application>
  <PresentationFormat>Widescreen</PresentationFormat>
  <Paragraphs>789</Paragraphs>
  <Slides>94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94</vt:i4>
      </vt:variant>
    </vt:vector>
  </HeadingPairs>
  <TitlesOfParts>
    <vt:vector size="106" baseType="lpstr">
      <vt:lpstr>Arial</vt:lpstr>
      <vt:lpstr>Calibri</vt:lpstr>
      <vt:lpstr>Calibri Light</vt:lpstr>
      <vt:lpstr>Century Gothic</vt:lpstr>
      <vt:lpstr>Helvetica</vt:lpstr>
      <vt:lpstr>Monotype Sorts</vt:lpstr>
      <vt:lpstr>Times New Roman</vt:lpstr>
      <vt:lpstr>Webdings</vt:lpstr>
      <vt:lpstr>Wingdings</vt:lpstr>
      <vt:lpstr>Office Theme</vt:lpstr>
      <vt:lpstr>2_db-5-grey</vt:lpstr>
      <vt:lpstr>3_db-5-grey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3: Introduction to SQL</vt:lpstr>
      <vt:lpstr>Integrity Constraints in Create Table</vt:lpstr>
      <vt:lpstr>And a Few More Relation Definitions</vt:lpstr>
      <vt:lpstr>And more still</vt:lpstr>
      <vt:lpstr>Set Operations</vt:lpstr>
      <vt:lpstr>Set Operations (Cont.)</vt:lpstr>
      <vt:lpstr>Set Membership</vt:lpstr>
      <vt:lpstr>Set Membership </vt:lpstr>
      <vt:lpstr>Set Membership (Cont.)</vt:lpstr>
      <vt:lpstr>Set Comparison</vt:lpstr>
      <vt:lpstr>Set Comparison – “some” Clause</vt:lpstr>
      <vt:lpstr>Definition of  “some” Clause</vt:lpstr>
      <vt:lpstr>Set Comparison – “all” Clause</vt:lpstr>
      <vt:lpstr>Definition of “all” Clause</vt:lpstr>
      <vt:lpstr>Test for Empty Relations</vt:lpstr>
      <vt:lpstr>Use of “exists” Clause</vt:lpstr>
      <vt:lpstr>Use of “not exists” Clause</vt:lpstr>
      <vt:lpstr>Test for Absence of Duplicate Tuples</vt:lpstr>
      <vt:lpstr>Subqueries in the From Clause</vt:lpstr>
      <vt:lpstr>Subqueries in the Form Clause</vt:lpstr>
      <vt:lpstr>With Clause</vt:lpstr>
      <vt:lpstr>Complex Queries using With Clause</vt:lpstr>
      <vt:lpstr>Scalar Subquery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Updates with Scalar Subqueries</vt:lpstr>
      <vt:lpstr>Chapter 4 : Intermediate SQL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Outer Join</vt:lpstr>
      <vt:lpstr>Outer Join Examples</vt:lpstr>
      <vt:lpstr>Left Outer Join</vt:lpstr>
      <vt:lpstr>Right Outer Join</vt:lpstr>
      <vt:lpstr>Full Outer Join</vt:lpstr>
      <vt:lpstr>Joined Types and Conditions</vt:lpstr>
      <vt:lpstr>Joined Relations – Examples</vt:lpstr>
      <vt:lpstr>Joined Relations – Examples </vt:lpstr>
      <vt:lpstr>Joined Relations – Examples</vt:lpstr>
      <vt:lpstr>PowerPoint Presentation</vt:lpstr>
      <vt:lpstr>Views</vt:lpstr>
      <vt:lpstr>View Definition</vt:lpstr>
      <vt:lpstr>View Definition and Use</vt:lpstr>
      <vt:lpstr>Views Defined Using Other Views</vt:lpstr>
      <vt:lpstr>Views Defined Using Other Views</vt:lpstr>
      <vt:lpstr>View Expansion</vt:lpstr>
      <vt:lpstr>View Expansion (Cont.)</vt:lpstr>
      <vt:lpstr>Materialized Views</vt:lpstr>
      <vt:lpstr>Update of a View</vt:lpstr>
      <vt:lpstr>Some Updates Cannot be Translated Uniquely</vt:lpstr>
      <vt:lpstr>And Some Not at All</vt:lpstr>
      <vt:lpstr>View Updates in SQL </vt:lpstr>
      <vt:lpstr>Integrity Constraints</vt:lpstr>
      <vt:lpstr> Constraints on a Single Relation </vt:lpstr>
      <vt:lpstr>Not Null Constraints </vt:lpstr>
      <vt:lpstr>Unique Constraints </vt:lpstr>
      <vt:lpstr>The check clause</vt:lpstr>
      <vt:lpstr>Referential Integrity</vt:lpstr>
      <vt:lpstr>Referential Integrity (Cont.)</vt:lpstr>
      <vt:lpstr>Cascading Actions in Referential Integrity</vt:lpstr>
      <vt:lpstr>Integrity Constraint Violation During Transactions</vt:lpstr>
      <vt:lpstr>Complex Check Conditions</vt:lpstr>
      <vt:lpstr>Assertions</vt:lpstr>
      <vt:lpstr>Built-in Data Types in SQL </vt:lpstr>
      <vt:lpstr>Large-Object Types</vt:lpstr>
      <vt:lpstr>User-Defined Types</vt:lpstr>
      <vt:lpstr>Domains</vt:lpstr>
      <vt:lpstr>Index Creation</vt:lpstr>
      <vt:lpstr>Index Creation Example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7</cp:revision>
  <cp:lastPrinted>2019-12-22T11:43:29Z</cp:lastPrinted>
  <dcterms:created xsi:type="dcterms:W3CDTF">2019-12-10T14:25:24Z</dcterms:created>
  <dcterms:modified xsi:type="dcterms:W3CDTF">2020-02-08T19:52:09Z</dcterms:modified>
</cp:coreProperties>
</file>